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67" r:id="rId9"/>
    <p:sldId id="268" r:id="rId10"/>
    <p:sldId id="269" r:id="rId11"/>
    <p:sldId id="263" r:id="rId12"/>
    <p:sldId id="279" r:id="rId13"/>
    <p:sldId id="276" r:id="rId14"/>
    <p:sldId id="277" r:id="rId15"/>
    <p:sldId id="278" r:id="rId16"/>
    <p:sldId id="272" r:id="rId17"/>
    <p:sldId id="273" r:id="rId18"/>
    <p:sldId id="274" r:id="rId19"/>
    <p:sldId id="275" r:id="rId20"/>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7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108170-FFE8-4981-BD84-86093098A9A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D02FBB0-F28F-4080-BB56-4FA3FE874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5986D8C-60F3-4738-B539-C068B8891721}"/>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4CBEF8C4-A030-4B68-A5A4-C0E472A1DB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CB3E1C-0AA7-49F4-B376-BC04524E8624}"/>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284218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4546B3-7A3A-469E-A918-4B374463F6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636DB5-10B1-43A9-8822-3B8F091D5B5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DD08DD-5FD6-4820-9D46-AAFFCE574EF0}"/>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5E8F96AA-7122-4EC5-96AB-084F196194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747264-6D05-4DEC-BBDB-EA09EB6B44AA}"/>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134023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9646493-2D29-44A8-A784-BA4F33AE286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B057A4-FEAD-4931-8CB3-F56EAD0503A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806C63-9561-4777-A070-F56225A5B59C}"/>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6165327D-3FD7-4C16-8920-E4C941869B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4210B6-FE25-4491-BF12-7B3C61ADDD5E}"/>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44683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E432A-8BA8-4282-81A9-733BC92A32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1DECCE-B67A-4298-A5AA-3CE7A730F90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1CB019-E7BA-4007-9DF0-728FA101924F}"/>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545BBF5E-3C33-419C-8F63-7DE369111F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07C3EF-F0D1-47B4-BE96-6A904D9A1854}"/>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380465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9411D-42DA-422E-8AD6-26467E9AED2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033724-B433-4B47-9E1A-C6E806F97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72B960C-E812-4657-96BC-39CB2CEE367B}"/>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F90EE27D-07E4-4625-8F7D-E77AF863D8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60D77C-5C43-4383-BE88-DA78CC55627E}"/>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168232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9CE92A-1D26-4B2E-9CE4-2686FCCAD8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0524E8-F7D8-47C0-9624-50B0C76EA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B7DFCA0-C8E1-49B0-9C30-0BC4AC85869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35AE9E-B47F-43F2-A588-2A1279E6B11A}"/>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6" name="フッター プレースホルダー 5">
            <a:extLst>
              <a:ext uri="{FF2B5EF4-FFF2-40B4-BE49-F238E27FC236}">
                <a16:creationId xmlns:a16="http://schemas.microsoft.com/office/drawing/2014/main" id="{1439F73B-2FEA-4A20-B16C-96CCBAEF86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9CA099-180D-446F-BF50-A1B245DCE0E8}"/>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233195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592ABB-3559-4009-8689-6A84732B704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F3330A-1034-42B0-96BF-7F12FB4F4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A0E7925-0617-4A58-AD11-440F310D73C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87AC241-0E64-4E99-BABD-526A268741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08423E-873A-472F-ADB4-FC1B2CBD41C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DC1907-D1D4-40A6-845B-4AE5C82C0EEF}"/>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8" name="フッター プレースホルダー 7">
            <a:extLst>
              <a:ext uri="{FF2B5EF4-FFF2-40B4-BE49-F238E27FC236}">
                <a16:creationId xmlns:a16="http://schemas.microsoft.com/office/drawing/2014/main" id="{FB444B88-C1F3-4365-92E9-A6A7AC4D94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42A9DE4-F497-45A8-8742-B51ED72BB327}"/>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367348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713BE-50ED-4D09-B776-02DFBEB6E3A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25CC89-7E34-4990-AA60-1DD4A6BF182B}"/>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4" name="フッター プレースホルダー 3">
            <a:extLst>
              <a:ext uri="{FF2B5EF4-FFF2-40B4-BE49-F238E27FC236}">
                <a16:creationId xmlns:a16="http://schemas.microsoft.com/office/drawing/2014/main" id="{644E2DC7-7554-43E6-816C-FAC350A5D9D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5116E09-11B0-4AAE-A50A-5AAE2C85BEA3}"/>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49170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737821-2472-493B-9AE2-C6C487A69381}"/>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3" name="フッター プレースホルダー 2">
            <a:extLst>
              <a:ext uri="{FF2B5EF4-FFF2-40B4-BE49-F238E27FC236}">
                <a16:creationId xmlns:a16="http://schemas.microsoft.com/office/drawing/2014/main" id="{6C25E321-84C2-4779-96A8-1E84014604B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085C167-1F85-4C1C-BBC2-73D491F533FB}"/>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352168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139D3D-A3F9-4E06-902A-8A8D61E9697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D1ADAA-E5BC-4183-9CB6-05ED3F171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DE59D3-A6DE-4D90-B510-776BCD0F1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475772-7CAD-4170-913E-096811B36056}"/>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6" name="フッター プレースホルダー 5">
            <a:extLst>
              <a:ext uri="{FF2B5EF4-FFF2-40B4-BE49-F238E27FC236}">
                <a16:creationId xmlns:a16="http://schemas.microsoft.com/office/drawing/2014/main" id="{4CE464E2-CAE5-4995-B25A-2768482DEB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FE8DAB-B6ED-4412-8813-A31E78F5E255}"/>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324452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249C3-E18F-498B-8413-2D3AA91743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78B5EB-4AD3-44EE-9812-5E4ADDEF5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1AFFE6B-B890-44E6-A936-7F773C830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DD200A-5DBD-477A-832F-B2A261CC2150}"/>
              </a:ext>
            </a:extLst>
          </p:cNvPr>
          <p:cNvSpPr>
            <a:spLocks noGrp="1"/>
          </p:cNvSpPr>
          <p:nvPr>
            <p:ph type="dt" sz="half" idx="10"/>
          </p:nvPr>
        </p:nvSpPr>
        <p:spPr/>
        <p:txBody>
          <a:bodyPr/>
          <a:lstStyle/>
          <a:p>
            <a:fld id="{DABA7946-A031-4E2C-84F3-AFBC0D1B8B9B}" type="datetimeFigureOut">
              <a:rPr kumimoji="1" lang="ja-JP" altLang="en-US" smtClean="0"/>
              <a:t>2022/6/18</a:t>
            </a:fld>
            <a:endParaRPr kumimoji="1" lang="ja-JP" altLang="en-US"/>
          </a:p>
        </p:txBody>
      </p:sp>
      <p:sp>
        <p:nvSpPr>
          <p:cNvPr id="6" name="フッター プレースホルダー 5">
            <a:extLst>
              <a:ext uri="{FF2B5EF4-FFF2-40B4-BE49-F238E27FC236}">
                <a16:creationId xmlns:a16="http://schemas.microsoft.com/office/drawing/2014/main" id="{4AB61010-DD68-4885-8CD0-3061AF4F88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EC65C5-805F-4870-8949-D41E24A83CD8}"/>
              </a:ext>
            </a:extLst>
          </p:cNvPr>
          <p:cNvSpPr>
            <a:spLocks noGrp="1"/>
          </p:cNvSpPr>
          <p:nvPr>
            <p:ph type="sldNum" sz="quarter" idx="12"/>
          </p:nvPr>
        </p:nvSpPr>
        <p:spPr/>
        <p:txBody>
          <a:body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224676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23250E-F301-4A57-B2F1-36D515463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88D3E6-6487-4782-B336-375116BA3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1A7936-BDA6-4C26-AB4A-67F900548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A7946-A031-4E2C-84F3-AFBC0D1B8B9B}"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6C891026-BF99-46E8-B9AB-4E100F2BB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5FD98BB-706B-4089-A143-E7E8D785C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0B5D7-8AA3-44BA-8401-28C1EB70AC06}" type="slidenum">
              <a:rPr kumimoji="1" lang="ja-JP" altLang="en-US" smtClean="0"/>
              <a:t>‹#›</a:t>
            </a:fld>
            <a:endParaRPr kumimoji="1" lang="ja-JP" altLang="en-US"/>
          </a:p>
        </p:txBody>
      </p:sp>
    </p:spTree>
    <p:extLst>
      <p:ext uri="{BB962C8B-B14F-4D97-AF65-F5344CB8AC3E}">
        <p14:creationId xmlns:p14="http://schemas.microsoft.com/office/powerpoint/2010/main" val="268816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otobank.jp/word/%E9%9D%A2%E7%A9%8D-141949" TargetMode="External"/><Relationship Id="rId2" Type="http://schemas.openxmlformats.org/officeDocument/2006/relationships/hyperlink" Target="https://kotobank.jp/word/%E7%AD%89%E7%A9%8D%E5%9B%B3%E6%B3%95-855152" TargetMode="External"/><Relationship Id="rId1" Type="http://schemas.openxmlformats.org/officeDocument/2006/relationships/slideLayout" Target="../slideLayouts/slideLayout2.xml"/><Relationship Id="rId6" Type="http://schemas.openxmlformats.org/officeDocument/2006/relationships/hyperlink" Target="https://kotobank.jp/word/%E5%9C%B0%E5%9B%B3%E6%8A%95%E5%BD%B1%E6%B3%95-96171" TargetMode="External"/><Relationship Id="rId5" Type="http://schemas.openxmlformats.org/officeDocument/2006/relationships/hyperlink" Target="https://kotobank.jp/word/%E9%9D%A2%E7%A9%8D%E7%B8%AE%E5%B0%BA-141952" TargetMode="External"/><Relationship Id="rId4" Type="http://schemas.openxmlformats.org/officeDocument/2006/relationships/hyperlink" Target="https://kotobank.jp/word/%E5%9C%B0%E5%9B%B3-9615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地図投影法学習のための地図画像素材集">
            <a:extLst>
              <a:ext uri="{FF2B5EF4-FFF2-40B4-BE49-F238E27FC236}">
                <a16:creationId xmlns:a16="http://schemas.microsoft.com/office/drawing/2014/main" id="{12C9BDA3-FAC8-10BA-4EF1-4DE0740F1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D8B016C-1DFF-45FE-8C9E-2FD40451B6B7}"/>
              </a:ext>
            </a:extLst>
          </p:cNvPr>
          <p:cNvSpPr>
            <a:spLocks noGrp="1"/>
          </p:cNvSpPr>
          <p:nvPr>
            <p:ph type="ctrTitle"/>
          </p:nvPr>
        </p:nvSpPr>
        <p:spPr>
          <a:xfrm>
            <a:off x="539750" y="199232"/>
            <a:ext cx="11112500" cy="833437"/>
          </a:xfrm>
        </p:spPr>
        <p:txBody>
          <a:bodyPr>
            <a:normAutofit/>
          </a:bodyPr>
          <a:lstStyle/>
          <a:p>
            <a:r>
              <a:rPr kumimoji="1" lang="ja-JP" altLang="en-US" sz="4800" b="1" dirty="0"/>
              <a:t>数学と社会（地理）のコラボ</a:t>
            </a:r>
          </a:p>
        </p:txBody>
      </p:sp>
      <p:sp>
        <p:nvSpPr>
          <p:cNvPr id="3" name="字幕 2">
            <a:extLst>
              <a:ext uri="{FF2B5EF4-FFF2-40B4-BE49-F238E27FC236}">
                <a16:creationId xmlns:a16="http://schemas.microsoft.com/office/drawing/2014/main" id="{44923901-26C8-4080-B98D-95867B386CEA}"/>
              </a:ext>
            </a:extLst>
          </p:cNvPr>
          <p:cNvSpPr>
            <a:spLocks noGrp="1"/>
          </p:cNvSpPr>
          <p:nvPr>
            <p:ph type="subTitle" idx="1"/>
          </p:nvPr>
        </p:nvSpPr>
        <p:spPr>
          <a:xfrm>
            <a:off x="1675675" y="4602117"/>
            <a:ext cx="9144000" cy="1655762"/>
          </a:xfrm>
        </p:spPr>
        <p:txBody>
          <a:bodyPr>
            <a:normAutofit/>
          </a:bodyPr>
          <a:lstStyle/>
          <a:p>
            <a:r>
              <a:rPr kumimoji="1" lang="ja-JP" altLang="en-US" sz="4000" dirty="0"/>
              <a:t>メルカトール図法の秘密</a:t>
            </a:r>
          </a:p>
        </p:txBody>
      </p:sp>
    </p:spTree>
    <p:extLst>
      <p:ext uri="{BB962C8B-B14F-4D97-AF65-F5344CB8AC3E}">
        <p14:creationId xmlns:p14="http://schemas.microsoft.com/office/powerpoint/2010/main" val="34201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37CB96-6BA0-F699-1E45-CB2D6B9A0099}"/>
              </a:ext>
            </a:extLst>
          </p:cNvPr>
          <p:cNvSpPr>
            <a:spLocks noGrp="1"/>
          </p:cNvSpPr>
          <p:nvPr>
            <p:ph type="title"/>
          </p:nvPr>
        </p:nvSpPr>
        <p:spPr/>
        <p:txBody>
          <a:bodyPr/>
          <a:lstStyle/>
          <a:p>
            <a:r>
              <a:rPr lang="en-US" altLang="ja-JP" dirty="0"/>
              <a:t>E</a:t>
            </a:r>
            <a:r>
              <a:rPr kumimoji="1" lang="en-US" altLang="ja-JP" dirty="0"/>
              <a:t>ngel and Demon</a:t>
            </a:r>
            <a:endParaRPr kumimoji="1" lang="ja-JP" altLang="en-US" dirty="0"/>
          </a:p>
        </p:txBody>
      </p:sp>
      <p:sp>
        <p:nvSpPr>
          <p:cNvPr id="3" name="コンテンツ プレースホルダー 2">
            <a:extLst>
              <a:ext uri="{FF2B5EF4-FFF2-40B4-BE49-F238E27FC236}">
                <a16:creationId xmlns:a16="http://schemas.microsoft.com/office/drawing/2014/main" id="{7AAC4865-EC45-F855-89AF-F2EDB217EEA5}"/>
              </a:ext>
            </a:extLst>
          </p:cNvPr>
          <p:cNvSpPr>
            <a:spLocks noGrp="1"/>
          </p:cNvSpPr>
          <p:nvPr>
            <p:ph idx="1"/>
          </p:nvPr>
        </p:nvSpPr>
        <p:spPr/>
        <p:txBody>
          <a:bodyPr/>
          <a:lstStyle/>
          <a:p>
            <a:endParaRPr kumimoji="1" lang="ja-JP" altLang="en-US"/>
          </a:p>
        </p:txBody>
      </p:sp>
      <p:pic>
        <p:nvPicPr>
          <p:cNvPr id="4098" name="Picture 2">
            <a:extLst>
              <a:ext uri="{FF2B5EF4-FFF2-40B4-BE49-F238E27FC236}">
                <a16:creationId xmlns:a16="http://schemas.microsoft.com/office/drawing/2014/main" id="{9AAD3D6B-4171-B00C-DE29-41F9296BF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75" y="0"/>
            <a:ext cx="6291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7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84E52-9817-49A5-AD0B-BF10986E3F7C}"/>
              </a:ext>
            </a:extLst>
          </p:cNvPr>
          <p:cNvSpPr>
            <a:spLocks noGrp="1"/>
          </p:cNvSpPr>
          <p:nvPr>
            <p:ph type="title"/>
          </p:nvPr>
        </p:nvSpPr>
        <p:spPr/>
        <p:txBody>
          <a:bodyPr/>
          <a:lstStyle/>
          <a:p>
            <a:r>
              <a:rPr kumimoji="1" lang="ja-JP" altLang="en-US" dirty="0"/>
              <a:t>正角</a:t>
            </a:r>
            <a:r>
              <a:rPr kumimoji="1" lang="en-US" altLang="ja-JP" dirty="0"/>
              <a:t>(</a:t>
            </a:r>
            <a:r>
              <a:rPr kumimoji="1" lang="ja-JP" altLang="en-US" dirty="0"/>
              <a:t>等角</a:t>
            </a:r>
            <a:r>
              <a:rPr kumimoji="1" lang="en-US" altLang="ja-JP" dirty="0"/>
              <a:t>)</a:t>
            </a:r>
            <a:r>
              <a:rPr kumimoji="1" lang="ja-JP" altLang="en-US" dirty="0"/>
              <a:t>図法</a:t>
            </a:r>
            <a:br>
              <a:rPr kumimoji="1" lang="en-US" altLang="ja-JP"/>
            </a:br>
            <a:r>
              <a:rPr kumimoji="1" lang="ja-JP" altLang="en-US"/>
              <a:t>　</a:t>
            </a:r>
            <a:r>
              <a:rPr kumimoji="1" lang="en-US" altLang="ja-JP" dirty="0" err="1"/>
              <a:t>comformal</a:t>
            </a:r>
            <a:r>
              <a:rPr kumimoji="1" lang="en-US" altLang="ja-JP" dirty="0"/>
              <a:t> mapping(projection)</a:t>
            </a:r>
            <a:endParaRPr kumimoji="1" lang="ja-JP" altLang="en-US" dirty="0"/>
          </a:p>
        </p:txBody>
      </p:sp>
      <p:sp>
        <p:nvSpPr>
          <p:cNvPr id="3" name="コンテンツ プレースホルダー 2">
            <a:extLst>
              <a:ext uri="{FF2B5EF4-FFF2-40B4-BE49-F238E27FC236}">
                <a16:creationId xmlns:a16="http://schemas.microsoft.com/office/drawing/2014/main" id="{321BDAAC-ACB6-4AFE-8D0B-FC8E552C3B57}"/>
              </a:ext>
            </a:extLst>
          </p:cNvPr>
          <p:cNvSpPr>
            <a:spLocks noGrp="1"/>
          </p:cNvSpPr>
          <p:nvPr>
            <p:ph idx="1"/>
          </p:nvPr>
        </p:nvSpPr>
        <p:spPr>
          <a:xfrm>
            <a:off x="838200" y="1580606"/>
            <a:ext cx="10515600" cy="4596357"/>
          </a:xfrm>
        </p:spPr>
        <p:txBody>
          <a:bodyPr>
            <a:normAutofit/>
          </a:bodyPr>
          <a:lstStyle/>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航程線  子午線とコンパスがなす角を一定に保ちながら進む航路</a:t>
            </a:r>
          </a:p>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正確かどうかの判断　　ティソーの指示楕円　円が円</a:t>
            </a:r>
          </a:p>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各点（局所的に）での緯度方向と傾度方向の拡大率一定</a:t>
            </a:r>
          </a:p>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微小図形が相似　　→　微分的性質　　</a:t>
            </a:r>
          </a:p>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等角写像→複素関数では微分可能　　</a:t>
            </a:r>
          </a:p>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微分可能な複素関数　剛体のイメージ　一点の値で全体が決まる</a:t>
            </a:r>
          </a:p>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この等角な地図を実現したのがメルカトール、その図法がメルカトール図法と呼ばれる</a:t>
            </a:r>
            <a:endParaRPr lang="ja-JP" altLang="en-US" sz="1800" dirty="0">
              <a:solidFill>
                <a:srgbClr val="000000"/>
              </a:solidFill>
              <a:latin typeface="游明朝" panose="02020400000000000000" pitchFamily="18" charset="-128"/>
              <a:ea typeface="游明朝" panose="02020400000000000000" pitchFamily="18" charset="-128"/>
            </a:endParaRPr>
          </a:p>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子午線が平行（緯度線も平行）で　正角である地図　は</a:t>
            </a:r>
            <a:r>
              <a:rPr lang="ja-JP" altLang="en-US" sz="1800" b="0" i="0" u="none" strike="noStrike" baseline="0" dirty="0">
                <a:solidFill>
                  <a:srgbClr val="FF0000"/>
                </a:solidFill>
                <a:latin typeface="游明朝" panose="02020400000000000000" pitchFamily="18" charset="-128"/>
                <a:ea typeface="游明朝" panose="02020400000000000000" pitchFamily="18" charset="-128"/>
              </a:rPr>
              <a:t>メルカトール図法</a:t>
            </a:r>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しかない</a:t>
            </a:r>
          </a:p>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a:t>
            </a:r>
            <a:r>
              <a:rPr lang="en-US" altLang="ja-JP" sz="1800" b="0" i="0" u="none" strike="noStrike" baseline="0" dirty="0">
                <a:solidFill>
                  <a:srgbClr val="000000"/>
                </a:solidFill>
                <a:latin typeface="游明朝" panose="02020400000000000000" pitchFamily="18" charset="-128"/>
                <a:ea typeface="游明朝" panose="02020400000000000000" pitchFamily="18" charset="-128"/>
              </a:rPr>
              <a:t>Projection  </a:t>
            </a:r>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だが　光線の投影図ではない</a:t>
            </a:r>
          </a:p>
          <a:p>
            <a:pPr marL="0" indent="0" algn="l">
              <a:buNone/>
            </a:pPr>
            <a:r>
              <a:rPr lang="ja-JP" altLang="en-US" sz="1800" b="0" i="0" u="none" strike="noStrike" baseline="0" dirty="0">
                <a:solidFill>
                  <a:srgbClr val="FF0000"/>
                </a:solidFill>
                <a:latin typeface="游明朝" panose="02020400000000000000" pitchFamily="18" charset="-128"/>
                <a:ea typeface="游明朝" panose="02020400000000000000" pitchFamily="18" charset="-128"/>
              </a:rPr>
              <a:t>航程線</a:t>
            </a:r>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が</a:t>
            </a:r>
            <a:r>
              <a:rPr lang="ja-JP" altLang="en-US" sz="1800" b="0" i="0" u="none" strike="noStrike" baseline="0" dirty="0">
                <a:solidFill>
                  <a:srgbClr val="FF0000"/>
                </a:solidFill>
                <a:latin typeface="游明朝" panose="02020400000000000000" pitchFamily="18" charset="-128"/>
                <a:ea typeface="游明朝" panose="02020400000000000000" pitchFamily="18" charset="-128"/>
              </a:rPr>
              <a:t>直線</a:t>
            </a:r>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となる</a:t>
            </a:r>
          </a:p>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他の正角図法では　航程線が曲線となる</a:t>
            </a:r>
            <a:endParaRPr kumimoji="1" lang="ja-JP" altLang="en-US" dirty="0"/>
          </a:p>
        </p:txBody>
      </p:sp>
    </p:spTree>
    <p:extLst>
      <p:ext uri="{BB962C8B-B14F-4D97-AF65-F5344CB8AC3E}">
        <p14:creationId xmlns:p14="http://schemas.microsoft.com/office/powerpoint/2010/main" val="110796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84E52-9817-49A5-AD0B-BF10986E3F7C}"/>
              </a:ext>
            </a:extLst>
          </p:cNvPr>
          <p:cNvSpPr>
            <a:spLocks noGrp="1"/>
          </p:cNvSpPr>
          <p:nvPr>
            <p:ph type="title"/>
          </p:nvPr>
        </p:nvSpPr>
        <p:spPr>
          <a:xfrm>
            <a:off x="1476102" y="365126"/>
            <a:ext cx="9877697" cy="627652"/>
          </a:xfrm>
        </p:spPr>
        <p:txBody>
          <a:bodyPr>
            <a:normAutofit fontScale="90000"/>
          </a:bodyPr>
          <a:lstStyle/>
          <a:p>
            <a:r>
              <a:rPr kumimoji="1" lang="ja-JP" altLang="en-US" dirty="0"/>
              <a:t>メルカトール　</a:t>
            </a:r>
            <a:r>
              <a:rPr kumimoji="1" lang="en-US" altLang="ja-JP" dirty="0"/>
              <a:t>Gerardus Mercator</a:t>
            </a:r>
            <a:endParaRPr kumimoji="1" lang="ja-JP" altLang="en-US" dirty="0"/>
          </a:p>
        </p:txBody>
      </p:sp>
      <p:sp>
        <p:nvSpPr>
          <p:cNvPr id="3" name="コンテンツ プレースホルダー 2">
            <a:extLst>
              <a:ext uri="{FF2B5EF4-FFF2-40B4-BE49-F238E27FC236}">
                <a16:creationId xmlns:a16="http://schemas.microsoft.com/office/drawing/2014/main" id="{321BDAAC-ACB6-4AFE-8D0B-FC8E552C3B57}"/>
              </a:ext>
            </a:extLst>
          </p:cNvPr>
          <p:cNvSpPr>
            <a:spLocks noGrp="1"/>
          </p:cNvSpPr>
          <p:nvPr>
            <p:ph idx="1"/>
          </p:nvPr>
        </p:nvSpPr>
        <p:spPr>
          <a:xfrm>
            <a:off x="838200" y="1227910"/>
            <a:ext cx="10515600" cy="4949054"/>
          </a:xfrm>
        </p:spPr>
        <p:txBody>
          <a:bodyPr>
            <a:normAutofit lnSpcReduction="10000"/>
          </a:bodyPr>
          <a:lstStyle/>
          <a:p>
            <a:pPr algn="l"/>
            <a:r>
              <a:rPr lang="ja-JP" altLang="en-US" sz="1800" b="0" i="0" u="none" strike="noStrike" baseline="0" dirty="0">
                <a:solidFill>
                  <a:srgbClr val="000000"/>
                </a:solidFill>
                <a:latin typeface="游明朝" panose="02020400000000000000" pitchFamily="18" charset="-128"/>
                <a:ea typeface="游明朝" panose="02020400000000000000" pitchFamily="18" charset="-128"/>
              </a:rPr>
              <a:t>         </a:t>
            </a:r>
            <a:r>
              <a:rPr lang="en-US" altLang="ja-JP" b="0" i="0" u="none" strike="noStrike" baseline="0" dirty="0">
                <a:solidFill>
                  <a:srgbClr val="000000"/>
                </a:solidFill>
                <a:latin typeface="游明朝" panose="02020400000000000000" pitchFamily="18" charset="-128"/>
                <a:ea typeface="游明朝" panose="02020400000000000000" pitchFamily="18" charset="-128"/>
              </a:rPr>
              <a:t>Gerhard Kremer   (1512  Belgium  Flanders)</a:t>
            </a:r>
            <a:endParaRPr lang="ja-JP" altLang="en-US" b="0" i="0" u="none" strike="noStrike" baseline="0" dirty="0">
              <a:solidFill>
                <a:srgbClr val="000000"/>
              </a:solidFill>
              <a:latin typeface="游明朝" panose="02020400000000000000" pitchFamily="18" charset="-128"/>
              <a:ea typeface="游明朝" panose="02020400000000000000" pitchFamily="18" charset="-128"/>
            </a:endParaRPr>
          </a:p>
          <a:p>
            <a:pPr algn="l"/>
            <a:r>
              <a:rPr lang="ja-JP" altLang="en-US" b="0" i="0" u="none" strike="noStrike" baseline="0" dirty="0">
                <a:solidFill>
                  <a:srgbClr val="000000"/>
                </a:solidFill>
                <a:latin typeface="游明朝" panose="02020400000000000000" pitchFamily="18" charset="-128"/>
                <a:ea typeface="游明朝" panose="02020400000000000000" pitchFamily="18" charset="-128"/>
              </a:rPr>
              <a:t>                     </a:t>
            </a:r>
            <a:r>
              <a:rPr lang="en-US" altLang="ja-JP" b="0" i="0" u="none" strike="noStrike" baseline="0" dirty="0">
                <a:solidFill>
                  <a:srgbClr val="000000"/>
                </a:solidFill>
                <a:latin typeface="游明朝" panose="02020400000000000000" pitchFamily="18" charset="-128"/>
                <a:ea typeface="游明朝" panose="02020400000000000000" pitchFamily="18" charset="-128"/>
              </a:rPr>
              <a:t>Columbus </a:t>
            </a:r>
            <a:r>
              <a:rPr lang="ja-JP" altLang="en-US" b="0" i="0" u="none" strike="noStrike" baseline="0" dirty="0">
                <a:solidFill>
                  <a:srgbClr val="000000"/>
                </a:solidFill>
                <a:latin typeface="游明朝" panose="02020400000000000000" pitchFamily="18" charset="-128"/>
                <a:ea typeface="游明朝" panose="02020400000000000000" pitchFamily="18" charset="-128"/>
              </a:rPr>
              <a:t>の新大陸発見から二十年後に生まれる。</a:t>
            </a:r>
          </a:p>
          <a:p>
            <a:pPr algn="l"/>
            <a:r>
              <a:rPr lang="ja-JP" altLang="en-US" b="0" i="0" u="none" strike="noStrike" baseline="0" dirty="0">
                <a:solidFill>
                  <a:srgbClr val="000000"/>
                </a:solidFill>
                <a:latin typeface="游明朝" panose="02020400000000000000" pitchFamily="18" charset="-128"/>
                <a:ea typeface="游明朝" panose="02020400000000000000" pitchFamily="18" charset="-128"/>
              </a:rPr>
              <a:t>　　　　　　　成人して、名をラテン語風に変える。</a:t>
            </a:r>
          </a:p>
          <a:p>
            <a:pPr algn="l"/>
            <a:r>
              <a:rPr lang="ja-JP" altLang="en-US" b="0" i="0" u="none" strike="noStrike" baseline="0" dirty="0">
                <a:solidFill>
                  <a:srgbClr val="000000"/>
                </a:solidFill>
                <a:latin typeface="游明朝" panose="02020400000000000000" pitchFamily="18" charset="-128"/>
                <a:ea typeface="游明朝" panose="02020400000000000000" pitchFamily="18" charset="-128"/>
              </a:rPr>
              <a:t>　オランダ語の商人　</a:t>
            </a:r>
            <a:r>
              <a:rPr lang="en-US" altLang="ja-JP" b="0" i="0" u="none" strike="noStrike" baseline="0" dirty="0">
                <a:solidFill>
                  <a:srgbClr val="000000"/>
                </a:solidFill>
                <a:latin typeface="游明朝" panose="02020400000000000000" pitchFamily="18" charset="-128"/>
                <a:ea typeface="游明朝" panose="02020400000000000000" pitchFamily="18" charset="-128"/>
              </a:rPr>
              <a:t>Kremer </a:t>
            </a:r>
            <a:r>
              <a:rPr lang="ja-JP" altLang="en-US" b="0" i="0" u="none" strike="noStrike" baseline="0" dirty="0">
                <a:solidFill>
                  <a:srgbClr val="000000"/>
                </a:solidFill>
                <a:latin typeface="游明朝" panose="02020400000000000000" pitchFamily="18" charset="-128"/>
                <a:ea typeface="游明朝" panose="02020400000000000000" pitchFamily="18" charset="-128"/>
              </a:rPr>
              <a:t>→ラテン語の商人　</a:t>
            </a:r>
            <a:r>
              <a:rPr lang="en-US" altLang="ja-JP" b="0" i="0" u="none" strike="noStrike" baseline="0" dirty="0">
                <a:solidFill>
                  <a:srgbClr val="000000"/>
                </a:solidFill>
                <a:latin typeface="游明朝" panose="02020400000000000000" pitchFamily="18" charset="-128"/>
                <a:ea typeface="游明朝" panose="02020400000000000000" pitchFamily="18" charset="-128"/>
              </a:rPr>
              <a:t>Mercator</a:t>
            </a:r>
            <a:r>
              <a:rPr lang="ja-JP" altLang="en-US" b="0" i="0" u="none" strike="noStrike" baseline="0" dirty="0">
                <a:solidFill>
                  <a:srgbClr val="000000"/>
                </a:solidFill>
                <a:latin typeface="游明朝" panose="02020400000000000000" pitchFamily="18" charset="-128"/>
                <a:ea typeface="游明朝" panose="02020400000000000000" pitchFamily="18" charset="-128"/>
              </a:rPr>
              <a:t>　</a:t>
            </a:r>
          </a:p>
          <a:p>
            <a:pPr marL="0" indent="0" algn="l">
              <a:buNone/>
            </a:pPr>
            <a:r>
              <a:rPr lang="ja-JP" altLang="en-US" b="0" i="0" u="none" strike="noStrike" baseline="0" dirty="0">
                <a:solidFill>
                  <a:srgbClr val="000000"/>
                </a:solidFill>
                <a:latin typeface="游明朝" panose="02020400000000000000" pitchFamily="18" charset="-128"/>
                <a:ea typeface="游明朝" panose="02020400000000000000" pitchFamily="18" charset="-128"/>
              </a:rPr>
              <a:t>　　　　</a:t>
            </a:r>
            <a:r>
              <a:rPr lang="en-US" altLang="ja-JP" b="0" i="0" u="none" strike="noStrike" baseline="0" dirty="0">
                <a:solidFill>
                  <a:srgbClr val="000000"/>
                </a:solidFill>
                <a:latin typeface="游明朝" panose="02020400000000000000" pitchFamily="18" charset="-128"/>
                <a:ea typeface="游明朝" panose="02020400000000000000" pitchFamily="18" charset="-128"/>
              </a:rPr>
              <a:t>(</a:t>
            </a:r>
            <a:r>
              <a:rPr lang="ja-JP" altLang="en-US" b="0" i="0" u="none" strike="noStrike" baseline="0" dirty="0">
                <a:solidFill>
                  <a:srgbClr val="000000"/>
                </a:solidFill>
                <a:latin typeface="游明朝" panose="02020400000000000000" pitchFamily="18" charset="-128"/>
                <a:ea typeface="游明朝" panose="02020400000000000000" pitchFamily="18" charset="-128"/>
              </a:rPr>
              <a:t>英語　</a:t>
            </a:r>
            <a:r>
              <a:rPr lang="en-US" altLang="ja-JP" b="0" i="0" u="none" strike="noStrike" baseline="0" dirty="0">
                <a:solidFill>
                  <a:srgbClr val="000000"/>
                </a:solidFill>
                <a:latin typeface="游明朝" panose="02020400000000000000" pitchFamily="18" charset="-128"/>
                <a:ea typeface="游明朝" panose="02020400000000000000" pitchFamily="18" charset="-128"/>
              </a:rPr>
              <a:t>Merchant )</a:t>
            </a:r>
            <a:r>
              <a:rPr lang="ja-JP" altLang="en-US" b="0" i="0" u="none" strike="noStrike" baseline="0" dirty="0">
                <a:solidFill>
                  <a:srgbClr val="000000"/>
                </a:solidFill>
                <a:latin typeface="游明朝" panose="02020400000000000000" pitchFamily="18" charset="-128"/>
                <a:ea typeface="游明朝" panose="02020400000000000000" pitchFamily="18" charset="-128"/>
              </a:rPr>
              <a:t>　</a:t>
            </a:r>
          </a:p>
          <a:p>
            <a:pPr algn="l"/>
            <a:r>
              <a:rPr lang="ja-JP" altLang="en-US" b="0" i="0" u="none" strike="noStrike" baseline="0">
                <a:solidFill>
                  <a:srgbClr val="000000"/>
                </a:solidFill>
                <a:latin typeface="游明朝" panose="02020400000000000000" pitchFamily="18" charset="-128"/>
                <a:ea typeface="游明朝" panose="02020400000000000000" pitchFamily="18" charset="-128"/>
              </a:rPr>
              <a:t>                  歴史上、</a:t>
            </a:r>
            <a:r>
              <a:rPr lang="ja-JP" altLang="en-US" b="0" i="0" u="none" strike="noStrike" baseline="0" dirty="0">
                <a:solidFill>
                  <a:srgbClr val="000000"/>
                </a:solidFill>
                <a:latin typeface="游明朝" panose="02020400000000000000" pitchFamily="18" charset="-128"/>
                <a:ea typeface="游明朝" panose="02020400000000000000" pitchFamily="18" charset="-128"/>
              </a:rPr>
              <a:t>最も有名な地図制作者</a:t>
            </a:r>
          </a:p>
          <a:p>
            <a:pPr algn="l"/>
            <a:r>
              <a:rPr kumimoji="1" lang="ja-JP" altLang="en-US" dirty="0"/>
              <a:t>　地図を　アートから科学へ</a:t>
            </a:r>
          </a:p>
          <a:p>
            <a:pPr algn="l"/>
            <a:r>
              <a:rPr kumimoji="1" lang="ja-JP" altLang="en-US" dirty="0"/>
              <a:t>　地図を一冊の本に初めてまとめた→</a:t>
            </a:r>
            <a:r>
              <a:rPr kumimoji="1" lang="en-US" altLang="ja-JP" dirty="0"/>
              <a:t>Atlas(</a:t>
            </a:r>
            <a:r>
              <a:rPr kumimoji="1" lang="ja-JP" altLang="en-US" dirty="0"/>
              <a:t>地図帳の代名詞</a:t>
            </a:r>
          </a:p>
          <a:p>
            <a:pPr marL="0" indent="0" algn="l">
              <a:buNone/>
            </a:pPr>
            <a:r>
              <a:rPr kumimoji="1" lang="ja-JP" altLang="en-US" dirty="0"/>
              <a:t>　　船乗りの航海の困難を解消するため</a:t>
            </a:r>
          </a:p>
          <a:p>
            <a:pPr marL="0" indent="0" algn="l">
              <a:buNone/>
            </a:pPr>
            <a:r>
              <a:rPr kumimoji="1" lang="ja-JP" altLang="en-US" dirty="0"/>
              <a:t>　　正角（等角）の地図を作ることを目指した。</a:t>
            </a:r>
          </a:p>
        </p:txBody>
      </p:sp>
    </p:spTree>
    <p:extLst>
      <p:ext uri="{BB962C8B-B14F-4D97-AF65-F5344CB8AC3E}">
        <p14:creationId xmlns:p14="http://schemas.microsoft.com/office/powerpoint/2010/main" val="182640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C5FD0BE-B02C-6735-023B-16C556796243}"/>
              </a:ext>
            </a:extLst>
          </p:cNvPr>
          <p:cNvSpPr>
            <a:spLocks noGrp="1"/>
          </p:cNvSpPr>
          <p:nvPr>
            <p:ph type="title"/>
          </p:nvPr>
        </p:nvSpPr>
        <p:spPr>
          <a:xfrm>
            <a:off x="838200" y="-240490"/>
            <a:ext cx="10515600" cy="1020762"/>
          </a:xfrm>
        </p:spPr>
        <p:txBody>
          <a:bodyPr>
            <a:normAutofit/>
          </a:bodyPr>
          <a:lstStyle/>
          <a:p>
            <a:r>
              <a:rPr lang="ja-JP" altLang="en-US" sz="4000" b="1" dirty="0"/>
              <a:t>メルカトール図法の原理</a:t>
            </a:r>
          </a:p>
        </p:txBody>
      </p:sp>
      <p:sp>
        <p:nvSpPr>
          <p:cNvPr id="5" name="テキスト プレースホルダー 4">
            <a:extLst>
              <a:ext uri="{FF2B5EF4-FFF2-40B4-BE49-F238E27FC236}">
                <a16:creationId xmlns:a16="http://schemas.microsoft.com/office/drawing/2014/main" id="{FECE9994-3EB5-6CF4-FD2B-D6F53552CF69}"/>
              </a:ext>
            </a:extLst>
          </p:cNvPr>
          <p:cNvSpPr>
            <a:spLocks noGrp="1"/>
          </p:cNvSpPr>
          <p:nvPr>
            <p:ph type="body" idx="1"/>
          </p:nvPr>
        </p:nvSpPr>
        <p:spPr>
          <a:xfrm>
            <a:off x="946150" y="780272"/>
            <a:ext cx="10515600" cy="4603750"/>
          </a:xfrm>
        </p:spPr>
        <p:txBody>
          <a:bodyPr/>
          <a:lstStyle/>
          <a:p>
            <a:r>
              <a:rPr lang="ja-JP" altLang="en-US" dirty="0"/>
              <a:t>メルカト－ル図法はすぐには船乗り達に受け入れられたわけではなかった。</a:t>
            </a:r>
          </a:p>
          <a:p>
            <a:r>
              <a:rPr lang="ja-JP" altLang="en-US" dirty="0"/>
              <a:t>ひとつには彼がその図法の大陸の異様に拡張された形について、その理由について十分な説明をしなかったからである。等角を実現するために、緯線の間隔が増大すること。この説明は　</a:t>
            </a:r>
            <a:r>
              <a:rPr lang="en-US" altLang="ja-JP" dirty="0"/>
              <a:t>Edward Wright(</a:t>
            </a:r>
            <a:r>
              <a:rPr lang="ja-JP" altLang="en-US" dirty="0"/>
              <a:t>イギリスの数学者・器具製作者</a:t>
            </a:r>
            <a:r>
              <a:rPr lang="en-US" altLang="ja-JP" dirty="0"/>
              <a:t>1560-1615)</a:t>
            </a:r>
            <a:r>
              <a:rPr lang="ja-JP" altLang="en-US" dirty="0"/>
              <a:t>に残された。彼は、メルカトール図法の背後の原理について説明した。</a:t>
            </a:r>
            <a:r>
              <a:rPr lang="en-US" altLang="ja-JP" dirty="0"/>
              <a:t>1599”Certaine Errors in Navigation”</a:t>
            </a:r>
            <a:endParaRPr lang="ja-JP" altLang="en-US" dirty="0"/>
          </a:p>
          <a:p>
            <a:endParaRPr lang="ja-JP" altLang="en-US" dirty="0"/>
          </a:p>
        </p:txBody>
      </p:sp>
      <p:pic>
        <p:nvPicPr>
          <p:cNvPr id="3" name="図 2">
            <a:extLst>
              <a:ext uri="{FF2B5EF4-FFF2-40B4-BE49-F238E27FC236}">
                <a16:creationId xmlns:a16="http://schemas.microsoft.com/office/drawing/2014/main" id="{E334E09F-7D1E-18F6-2FC6-1BF1547B3B60}"/>
              </a:ext>
            </a:extLst>
          </p:cNvPr>
          <p:cNvPicPr>
            <a:picLocks noChangeAspect="1"/>
          </p:cNvPicPr>
          <p:nvPr/>
        </p:nvPicPr>
        <p:blipFill>
          <a:blip r:embed="rId2"/>
          <a:stretch>
            <a:fillRect/>
          </a:stretch>
        </p:blipFill>
        <p:spPr>
          <a:xfrm>
            <a:off x="1215131" y="3082147"/>
            <a:ext cx="4614169" cy="3810343"/>
          </a:xfrm>
          <a:prstGeom prst="rect">
            <a:avLst/>
          </a:prstGeom>
        </p:spPr>
      </p:pic>
      <p:pic>
        <p:nvPicPr>
          <p:cNvPr id="8" name="図 7">
            <a:extLst>
              <a:ext uri="{FF2B5EF4-FFF2-40B4-BE49-F238E27FC236}">
                <a16:creationId xmlns:a16="http://schemas.microsoft.com/office/drawing/2014/main" id="{0DB0F8C0-192D-03D4-6C43-2141AC856D96}"/>
              </a:ext>
            </a:extLst>
          </p:cNvPr>
          <p:cNvPicPr>
            <a:picLocks noChangeAspect="1"/>
          </p:cNvPicPr>
          <p:nvPr/>
        </p:nvPicPr>
        <p:blipFill>
          <a:blip r:embed="rId3"/>
          <a:stretch>
            <a:fillRect/>
          </a:stretch>
        </p:blipFill>
        <p:spPr>
          <a:xfrm>
            <a:off x="5829300" y="3571662"/>
            <a:ext cx="4504017" cy="3076789"/>
          </a:xfrm>
          <a:prstGeom prst="rect">
            <a:avLst/>
          </a:prstGeom>
        </p:spPr>
      </p:pic>
    </p:spTree>
    <p:extLst>
      <p:ext uri="{BB962C8B-B14F-4D97-AF65-F5344CB8AC3E}">
        <p14:creationId xmlns:p14="http://schemas.microsoft.com/office/powerpoint/2010/main" val="164694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C5FD0BE-B02C-6735-023B-16C556796243}"/>
              </a:ext>
            </a:extLst>
          </p:cNvPr>
          <p:cNvSpPr>
            <a:spLocks noGrp="1"/>
          </p:cNvSpPr>
          <p:nvPr>
            <p:ph type="title"/>
          </p:nvPr>
        </p:nvSpPr>
        <p:spPr>
          <a:xfrm>
            <a:off x="838200" y="-240490"/>
            <a:ext cx="10515600" cy="1020762"/>
          </a:xfrm>
        </p:spPr>
        <p:txBody>
          <a:bodyPr>
            <a:normAutofit/>
          </a:bodyPr>
          <a:lstStyle/>
          <a:p>
            <a:r>
              <a:rPr lang="ja-JP" altLang="en-US" sz="4000" b="1" dirty="0"/>
              <a:t>メルカトール図法の原理</a:t>
            </a:r>
          </a:p>
        </p:txBody>
      </p:sp>
      <p:pic>
        <p:nvPicPr>
          <p:cNvPr id="3" name="図 2">
            <a:extLst>
              <a:ext uri="{FF2B5EF4-FFF2-40B4-BE49-F238E27FC236}">
                <a16:creationId xmlns:a16="http://schemas.microsoft.com/office/drawing/2014/main" id="{E334E09F-7D1E-18F6-2FC6-1BF1547B3B60}"/>
              </a:ext>
            </a:extLst>
          </p:cNvPr>
          <p:cNvPicPr>
            <a:picLocks noChangeAspect="1"/>
          </p:cNvPicPr>
          <p:nvPr/>
        </p:nvPicPr>
        <p:blipFill>
          <a:blip r:embed="rId2"/>
          <a:stretch>
            <a:fillRect/>
          </a:stretch>
        </p:blipFill>
        <p:spPr>
          <a:xfrm>
            <a:off x="1023490" y="780273"/>
            <a:ext cx="7113813" cy="5874528"/>
          </a:xfrm>
          <a:prstGeom prst="rect">
            <a:avLst/>
          </a:prstGeom>
        </p:spPr>
      </p:pic>
      <p:pic>
        <p:nvPicPr>
          <p:cNvPr id="8" name="図 7">
            <a:extLst>
              <a:ext uri="{FF2B5EF4-FFF2-40B4-BE49-F238E27FC236}">
                <a16:creationId xmlns:a16="http://schemas.microsoft.com/office/drawing/2014/main" id="{0DB0F8C0-192D-03D4-6C43-2141AC856D96}"/>
              </a:ext>
            </a:extLst>
          </p:cNvPr>
          <p:cNvPicPr>
            <a:picLocks noChangeAspect="1"/>
          </p:cNvPicPr>
          <p:nvPr/>
        </p:nvPicPr>
        <p:blipFill>
          <a:blip r:embed="rId3"/>
          <a:stretch>
            <a:fillRect/>
          </a:stretch>
        </p:blipFill>
        <p:spPr>
          <a:xfrm>
            <a:off x="7884833" y="1189847"/>
            <a:ext cx="3462617" cy="2365387"/>
          </a:xfrm>
          <a:prstGeom prst="rect">
            <a:avLst/>
          </a:prstGeom>
        </p:spPr>
      </p:pic>
      <p:sp>
        <p:nvSpPr>
          <p:cNvPr id="6" name="テキスト プレースホルダー 5">
            <a:extLst>
              <a:ext uri="{FF2B5EF4-FFF2-40B4-BE49-F238E27FC236}">
                <a16:creationId xmlns:a16="http://schemas.microsoft.com/office/drawing/2014/main" id="{EA31EE91-09C4-F874-D412-E0644B4C6504}"/>
              </a:ext>
            </a:extLst>
          </p:cNvPr>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530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0717E-DA28-6087-A57B-E1CF82CFF2C6}"/>
              </a:ext>
            </a:extLst>
          </p:cNvPr>
          <p:cNvSpPr>
            <a:spLocks noGrp="1"/>
          </p:cNvSpPr>
          <p:nvPr>
            <p:ph type="title"/>
          </p:nvPr>
        </p:nvSpPr>
        <p:spPr>
          <a:xfrm>
            <a:off x="1060450" y="628651"/>
            <a:ext cx="10515600" cy="679450"/>
          </a:xfrm>
        </p:spPr>
        <p:txBody>
          <a:bodyPr>
            <a:noAutofit/>
          </a:bodyPr>
          <a:lstStyle/>
          <a:p>
            <a:r>
              <a:rPr kumimoji="1" lang="ja-JP" altLang="en-US" sz="4000" b="1" dirty="0"/>
              <a:t>積分で表した式　</a:t>
            </a:r>
            <a:r>
              <a:rPr kumimoji="1" lang="ja-JP" altLang="en-US" sz="2800" b="1" dirty="0"/>
              <a:t>前ページの図から</a:t>
            </a:r>
            <a:endParaRPr kumimoji="1" lang="ja-JP" altLang="en-US" sz="4000" b="1" dirty="0"/>
          </a:p>
        </p:txBody>
      </p:sp>
      <p:sp>
        <p:nvSpPr>
          <p:cNvPr id="3" name="テキスト プレースホルダー 2">
            <a:extLst>
              <a:ext uri="{FF2B5EF4-FFF2-40B4-BE49-F238E27FC236}">
                <a16:creationId xmlns:a16="http://schemas.microsoft.com/office/drawing/2014/main" id="{AF61BBB5-679C-E051-7FBA-0FB2B9F916C7}"/>
              </a:ext>
            </a:extLst>
          </p:cNvPr>
          <p:cNvSpPr>
            <a:spLocks noGrp="1"/>
          </p:cNvSpPr>
          <p:nvPr>
            <p:ph type="body" idx="1"/>
          </p:nvPr>
        </p:nvSpPr>
        <p:spPr>
          <a:xfrm>
            <a:off x="838200" y="3670556"/>
            <a:ext cx="10515600" cy="1500187"/>
          </a:xfrm>
        </p:spPr>
        <p:txBody>
          <a:bodyPr/>
          <a:lstStyle/>
          <a:p>
            <a:r>
              <a:rPr kumimoji="1" lang="ja-JP" altLang="en-US" dirty="0"/>
              <a:t>微積分の表現では　積分定数を</a:t>
            </a:r>
            <a:r>
              <a:rPr kumimoji="1" lang="en-US" altLang="ja-JP" dirty="0"/>
              <a:t>φ</a:t>
            </a:r>
            <a:r>
              <a:rPr kumimoji="1" lang="ja-JP" altLang="en-US" dirty="0"/>
              <a:t>と区別して　</a:t>
            </a:r>
            <a:r>
              <a:rPr kumimoji="1" lang="en-US" altLang="ja-JP" dirty="0"/>
              <a:t>t</a:t>
            </a:r>
            <a:r>
              <a:rPr kumimoji="1" lang="ja-JP" altLang="en-US" dirty="0"/>
              <a:t>として</a:t>
            </a:r>
          </a:p>
        </p:txBody>
      </p:sp>
      <p:graphicFrame>
        <p:nvGraphicFramePr>
          <p:cNvPr id="4" name="オブジェクト 3">
            <a:extLst>
              <a:ext uri="{FF2B5EF4-FFF2-40B4-BE49-F238E27FC236}">
                <a16:creationId xmlns:a16="http://schemas.microsoft.com/office/drawing/2014/main" id="{F4FE93F5-3212-566C-8E02-A13C8EE5D299}"/>
              </a:ext>
            </a:extLst>
          </p:cNvPr>
          <p:cNvGraphicFramePr>
            <a:graphicFrameLocks noChangeAspect="1"/>
          </p:cNvGraphicFramePr>
          <p:nvPr>
            <p:extLst>
              <p:ext uri="{D42A27DB-BD31-4B8C-83A1-F6EECF244321}">
                <p14:modId xmlns:p14="http://schemas.microsoft.com/office/powerpoint/2010/main" val="1671365444"/>
              </p:ext>
            </p:extLst>
          </p:nvPr>
        </p:nvGraphicFramePr>
        <p:xfrm>
          <a:off x="1366838" y="1876688"/>
          <a:ext cx="9174162" cy="1225281"/>
        </p:xfrm>
        <a:graphic>
          <a:graphicData uri="http://schemas.openxmlformats.org/presentationml/2006/ole">
            <mc:AlternateContent xmlns:mc="http://schemas.openxmlformats.org/markup-compatibility/2006">
              <mc:Choice xmlns:v="urn:schemas-microsoft-com:vml" Requires="v">
                <p:oleObj name="JS数式作成ﾂ-ﾙ" r:id="rId2" imgW="2829600" imgH="378000" progId="JSEQ.Document.3">
                  <p:embed/>
                </p:oleObj>
              </mc:Choice>
              <mc:Fallback>
                <p:oleObj name="JS数式作成ﾂ-ﾙ" r:id="rId2" imgW="2829600" imgH="378000" progId="JSEQ.Document.3">
                  <p:embed/>
                  <p:pic>
                    <p:nvPicPr>
                      <p:cNvPr id="0" name=""/>
                      <p:cNvPicPr/>
                      <p:nvPr/>
                    </p:nvPicPr>
                    <p:blipFill>
                      <a:blip r:embed="rId3"/>
                      <a:stretch>
                        <a:fillRect/>
                      </a:stretch>
                    </p:blipFill>
                    <p:spPr>
                      <a:xfrm>
                        <a:off x="1366838" y="1876688"/>
                        <a:ext cx="9174162" cy="1225281"/>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767EF0EC-8EE9-DA1E-AE8F-818D6A5BCA18}"/>
              </a:ext>
            </a:extLst>
          </p:cNvPr>
          <p:cNvGraphicFramePr>
            <a:graphicFrameLocks noChangeAspect="1"/>
          </p:cNvGraphicFramePr>
          <p:nvPr>
            <p:extLst>
              <p:ext uri="{D42A27DB-BD31-4B8C-83A1-F6EECF244321}">
                <p14:modId xmlns:p14="http://schemas.microsoft.com/office/powerpoint/2010/main" val="2213027588"/>
              </p:ext>
            </p:extLst>
          </p:nvPr>
        </p:nvGraphicFramePr>
        <p:xfrm>
          <a:off x="1277937" y="4537331"/>
          <a:ext cx="9174163" cy="1225281"/>
        </p:xfrm>
        <a:graphic>
          <a:graphicData uri="http://schemas.openxmlformats.org/presentationml/2006/ole">
            <mc:AlternateContent xmlns:mc="http://schemas.openxmlformats.org/markup-compatibility/2006">
              <mc:Choice xmlns:v="urn:schemas-microsoft-com:vml" Requires="v">
                <p:oleObj name="JS数式作成ﾂ-ﾙ" r:id="rId4" imgW="2829600" imgH="378000" progId="JSEQ.Document.3">
                  <p:embed/>
                </p:oleObj>
              </mc:Choice>
              <mc:Fallback>
                <p:oleObj name="JS数式作成ﾂ-ﾙ" r:id="rId4" imgW="2829600" imgH="378000" progId="JSEQ.Document.3">
                  <p:embed/>
                  <p:pic>
                    <p:nvPicPr>
                      <p:cNvPr id="0" name=""/>
                      <p:cNvPicPr/>
                      <p:nvPr/>
                    </p:nvPicPr>
                    <p:blipFill>
                      <a:blip r:embed="rId5"/>
                      <a:stretch>
                        <a:fillRect/>
                      </a:stretch>
                    </p:blipFill>
                    <p:spPr>
                      <a:xfrm>
                        <a:off x="1277937" y="4537331"/>
                        <a:ext cx="9174163" cy="1225281"/>
                      </a:xfrm>
                      <a:prstGeom prst="rect">
                        <a:avLst/>
                      </a:prstGeom>
                    </p:spPr>
                  </p:pic>
                </p:oleObj>
              </mc:Fallback>
            </mc:AlternateContent>
          </a:graphicData>
        </a:graphic>
      </p:graphicFrame>
    </p:spTree>
    <p:extLst>
      <p:ext uri="{BB962C8B-B14F-4D97-AF65-F5344CB8AC3E}">
        <p14:creationId xmlns:p14="http://schemas.microsoft.com/office/powerpoint/2010/main" val="75114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C5FD0BE-B02C-6735-023B-16C556796243}"/>
              </a:ext>
            </a:extLst>
          </p:cNvPr>
          <p:cNvSpPr>
            <a:spLocks noGrp="1"/>
          </p:cNvSpPr>
          <p:nvPr>
            <p:ph type="title"/>
          </p:nvPr>
        </p:nvSpPr>
        <p:spPr>
          <a:xfrm>
            <a:off x="838200" y="-93661"/>
            <a:ext cx="10515600" cy="1020762"/>
          </a:xfrm>
        </p:spPr>
        <p:txBody>
          <a:bodyPr>
            <a:noAutofit/>
          </a:bodyPr>
          <a:lstStyle/>
          <a:p>
            <a:r>
              <a:rPr lang="ja-JP" altLang="en-US" sz="3600" b="1" dirty="0"/>
              <a:t>メルカトール図法は数値計算で実現された</a:t>
            </a:r>
          </a:p>
        </p:txBody>
      </p:sp>
      <p:sp>
        <p:nvSpPr>
          <p:cNvPr id="5" name="テキスト プレースホルダー 4">
            <a:extLst>
              <a:ext uri="{FF2B5EF4-FFF2-40B4-BE49-F238E27FC236}">
                <a16:creationId xmlns:a16="http://schemas.microsoft.com/office/drawing/2014/main" id="{FECE9994-3EB5-6CF4-FD2B-D6F53552CF69}"/>
              </a:ext>
            </a:extLst>
          </p:cNvPr>
          <p:cNvSpPr>
            <a:spLocks noGrp="1"/>
          </p:cNvSpPr>
          <p:nvPr>
            <p:ph type="body" idx="1"/>
          </p:nvPr>
        </p:nvSpPr>
        <p:spPr>
          <a:xfrm>
            <a:off x="831850" y="1485901"/>
            <a:ext cx="10689590" cy="4603750"/>
          </a:xfrm>
        </p:spPr>
        <p:txBody>
          <a:bodyPr/>
          <a:lstStyle/>
          <a:p>
            <a:r>
              <a:rPr lang="ja-JP" altLang="en-US" dirty="0"/>
              <a:t>メルカト－ルの地図すぐには船乗り達に受け入れられたわけではなかった。</a:t>
            </a:r>
          </a:p>
          <a:p>
            <a:r>
              <a:rPr lang="ja-JP" altLang="en-US" dirty="0"/>
              <a:t>ひとつには彼がその図法の大陸の異様に拡張された形について、その理由について十分な説明をしなかったからである。等角を実現するために、緯線の間隔が増大すること。この説明は　</a:t>
            </a:r>
            <a:r>
              <a:rPr lang="en-US" altLang="ja-JP" dirty="0"/>
              <a:t>Edward Wright(</a:t>
            </a:r>
            <a:r>
              <a:rPr lang="ja-JP" altLang="en-US" dirty="0"/>
              <a:t>イギリスの数学者・器具製作者</a:t>
            </a:r>
            <a:r>
              <a:rPr lang="en-US" altLang="ja-JP" dirty="0"/>
              <a:t>1560-1615)</a:t>
            </a:r>
            <a:r>
              <a:rPr lang="ja-JP" altLang="en-US" dirty="0"/>
              <a:t>に残された。彼は、メルカトール図法の背後の原理について説明した。</a:t>
            </a:r>
            <a:r>
              <a:rPr lang="en-US" altLang="ja-JP" dirty="0"/>
              <a:t>1599”Certaine Errors in Navigation”</a:t>
            </a:r>
            <a:endParaRPr lang="ja-JP" altLang="en-US" dirty="0"/>
          </a:p>
          <a:p>
            <a:r>
              <a:rPr lang="ja-JP" altLang="en-US" dirty="0"/>
              <a:t>言い換えれば、</a:t>
            </a:r>
            <a:r>
              <a:rPr lang="en-US" altLang="ja-JP" dirty="0"/>
              <a:t> Wright</a:t>
            </a:r>
            <a:r>
              <a:rPr lang="ja-JP" altLang="en-US" dirty="0"/>
              <a:t>は電卓もコンピューターも対数もまだ考えられていない時代に数値積分を０゜から７５゜まで　一秒刻みに実行した。</a:t>
            </a:r>
          </a:p>
          <a:p>
            <a:r>
              <a:rPr lang="ja-JP" altLang="en-US" dirty="0"/>
              <a:t>信じられないが</a:t>
            </a:r>
            <a:r>
              <a:rPr lang="ja-JP" altLang="en-US" dirty="0">
                <a:solidFill>
                  <a:srgbClr val="FF0000"/>
                </a:solidFill>
              </a:rPr>
              <a:t>６０</a:t>
            </a:r>
            <a:r>
              <a:rPr lang="en-US" altLang="ja-JP" dirty="0">
                <a:solidFill>
                  <a:srgbClr val="FF0000"/>
                </a:solidFill>
              </a:rPr>
              <a:t>×</a:t>
            </a:r>
            <a:r>
              <a:rPr lang="ja-JP" altLang="en-US" dirty="0">
                <a:solidFill>
                  <a:srgbClr val="FF0000"/>
                </a:solidFill>
              </a:rPr>
              <a:t>６０</a:t>
            </a:r>
            <a:r>
              <a:rPr lang="en-US" altLang="ja-JP" dirty="0">
                <a:solidFill>
                  <a:srgbClr val="FF0000"/>
                </a:solidFill>
              </a:rPr>
              <a:t>×</a:t>
            </a:r>
            <a:r>
              <a:rPr lang="ja-JP" altLang="en-US" dirty="0">
                <a:solidFill>
                  <a:srgbClr val="FF0000"/>
                </a:solidFill>
              </a:rPr>
              <a:t>７５＝２７００，０００</a:t>
            </a:r>
            <a:r>
              <a:rPr lang="ja-JP" altLang="en-US" dirty="0"/>
              <a:t>ステップの積分である。</a:t>
            </a:r>
          </a:p>
          <a:p>
            <a:endParaRPr lang="ja-JP" altLang="en-US" dirty="0"/>
          </a:p>
          <a:p>
            <a:endParaRPr lang="ja-JP" altLang="en-US" dirty="0"/>
          </a:p>
        </p:txBody>
      </p:sp>
    </p:spTree>
    <p:extLst>
      <p:ext uri="{BB962C8B-B14F-4D97-AF65-F5344CB8AC3E}">
        <p14:creationId xmlns:p14="http://schemas.microsoft.com/office/powerpoint/2010/main" val="382944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C5FD0BE-B02C-6735-023B-16C556796243}"/>
              </a:ext>
            </a:extLst>
          </p:cNvPr>
          <p:cNvSpPr>
            <a:spLocks noGrp="1"/>
          </p:cNvSpPr>
          <p:nvPr>
            <p:ph type="title"/>
          </p:nvPr>
        </p:nvSpPr>
        <p:spPr>
          <a:xfrm>
            <a:off x="838200" y="-93661"/>
            <a:ext cx="10515600" cy="1020762"/>
          </a:xfrm>
        </p:spPr>
        <p:txBody>
          <a:bodyPr/>
          <a:lstStyle/>
          <a:p>
            <a:endParaRPr lang="ja-JP" altLang="en-US" dirty="0"/>
          </a:p>
        </p:txBody>
      </p:sp>
      <p:sp>
        <p:nvSpPr>
          <p:cNvPr id="5" name="テキスト プレースホルダー 4">
            <a:extLst>
              <a:ext uri="{FF2B5EF4-FFF2-40B4-BE49-F238E27FC236}">
                <a16:creationId xmlns:a16="http://schemas.microsoft.com/office/drawing/2014/main" id="{FECE9994-3EB5-6CF4-FD2B-D6F53552CF69}"/>
              </a:ext>
            </a:extLst>
          </p:cNvPr>
          <p:cNvSpPr>
            <a:spLocks noGrp="1"/>
          </p:cNvSpPr>
          <p:nvPr>
            <p:ph type="body" idx="1"/>
          </p:nvPr>
        </p:nvSpPr>
        <p:spPr>
          <a:xfrm>
            <a:off x="831850" y="1485901"/>
            <a:ext cx="10515600" cy="4603750"/>
          </a:xfrm>
        </p:spPr>
        <p:txBody>
          <a:bodyPr>
            <a:normAutofit/>
          </a:bodyPr>
          <a:lstStyle/>
          <a:p>
            <a:r>
              <a:rPr lang="ja-JP" altLang="en-US" dirty="0"/>
              <a:t>今日では積分の式で表せるが、</a:t>
            </a:r>
            <a:r>
              <a:rPr lang="en-US" altLang="ja-JP" dirty="0"/>
              <a:t>Wright</a:t>
            </a:r>
            <a:r>
              <a:rPr lang="ja-JP" altLang="en-US" dirty="0"/>
              <a:t>は</a:t>
            </a:r>
            <a:r>
              <a:rPr lang="en-US" altLang="ja-JP" dirty="0"/>
              <a:t>Newton</a:t>
            </a:r>
            <a:r>
              <a:rPr lang="ja-JP" altLang="en-US" dirty="0"/>
              <a:t>と</a:t>
            </a:r>
            <a:r>
              <a:rPr lang="en-US" altLang="ja-JP" dirty="0"/>
              <a:t>Leibniz</a:t>
            </a:r>
            <a:r>
              <a:rPr lang="ja-JP" altLang="en-US" dirty="0"/>
              <a:t>微分積分法を完成させる７０年も前に　逐次、数値計算でこれを実行したのである。しかし、船乗り達にはこの方法は理解できなかったため、ライトは円筒に射影する方法で説明し、これが現在に至るまで、メルカトル図法が投影図法であるという間違った認識を広めることとなった。メルカトール自身は、円筒図法の考えはどこにも触れていない。しかし、一度広まった間違いは、かえって、いつまでも消え去らない。都市伝説のようなものである。</a:t>
            </a:r>
          </a:p>
          <a:p>
            <a:r>
              <a:rPr lang="ja-JP" altLang="en-US" dirty="0"/>
              <a:t>グリーランドの大きさが実際は南アメリカの１／９であるのに　同じくらいに描かれているのも、その誤解を増幅している。。</a:t>
            </a:r>
          </a:p>
          <a:p>
            <a:r>
              <a:rPr lang="ja-JP" altLang="en-US" dirty="0"/>
              <a:t>さらに二点を結ぶ直線は等角航路（</a:t>
            </a:r>
            <a:r>
              <a:rPr lang="en-US" altLang="ja-JP" dirty="0"/>
              <a:t> Orthodrome </a:t>
            </a:r>
            <a:r>
              <a:rPr lang="ja-JP" altLang="en-US" dirty="0"/>
              <a:t>）であるが最短距離とならない。</a:t>
            </a:r>
            <a:r>
              <a:rPr lang="en-US" altLang="ja-JP" dirty="0"/>
              <a:t> </a:t>
            </a:r>
            <a:r>
              <a:rPr lang="ja-JP" altLang="en-US" dirty="0"/>
              <a:t>最短距離である大圏航路はカーブとなる。</a:t>
            </a:r>
            <a:r>
              <a:rPr lang="en-US" altLang="ja-JP" dirty="0"/>
              <a:t> Wright</a:t>
            </a:r>
            <a:r>
              <a:rPr lang="ja-JP" altLang="en-US" dirty="0"/>
              <a:t>の同時代人には、これにも不満だったようである。</a:t>
            </a:r>
          </a:p>
          <a:p>
            <a:endParaRPr lang="ja-JP" altLang="en-US" dirty="0"/>
          </a:p>
          <a:p>
            <a:endParaRPr lang="ja-JP" altLang="en-US" dirty="0"/>
          </a:p>
        </p:txBody>
      </p:sp>
    </p:spTree>
    <p:extLst>
      <p:ext uri="{BB962C8B-B14F-4D97-AF65-F5344CB8AC3E}">
        <p14:creationId xmlns:p14="http://schemas.microsoft.com/office/powerpoint/2010/main" val="400111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C5FD0BE-B02C-6735-023B-16C556796243}"/>
              </a:ext>
            </a:extLst>
          </p:cNvPr>
          <p:cNvSpPr>
            <a:spLocks noGrp="1"/>
          </p:cNvSpPr>
          <p:nvPr>
            <p:ph type="title"/>
          </p:nvPr>
        </p:nvSpPr>
        <p:spPr>
          <a:xfrm>
            <a:off x="838200" y="368299"/>
            <a:ext cx="9664700" cy="1117602"/>
          </a:xfrm>
        </p:spPr>
        <p:txBody>
          <a:bodyPr>
            <a:normAutofit/>
          </a:bodyPr>
          <a:lstStyle/>
          <a:p>
            <a:r>
              <a:rPr lang="en-US" altLang="ja-JP" sz="4400" b="1" dirty="0"/>
              <a:t>Bond’s</a:t>
            </a:r>
            <a:r>
              <a:rPr lang="ja-JP" altLang="en-US" sz="4400" b="1" dirty="0"/>
              <a:t> </a:t>
            </a:r>
            <a:r>
              <a:rPr lang="en-US" altLang="ja-JP" sz="4400" b="1" dirty="0"/>
              <a:t>conjecture(</a:t>
            </a:r>
            <a:r>
              <a:rPr lang="ja-JP" altLang="en-US" sz="4400" b="1" dirty="0"/>
              <a:t>ボンドの予想</a:t>
            </a:r>
            <a:r>
              <a:rPr lang="en-US" altLang="ja-JP" sz="4400" b="1" dirty="0"/>
              <a:t>)</a:t>
            </a:r>
            <a:endParaRPr lang="ja-JP" altLang="en-US" sz="4400" b="1" dirty="0"/>
          </a:p>
        </p:txBody>
      </p:sp>
      <p:sp>
        <p:nvSpPr>
          <p:cNvPr id="5" name="テキスト プレースホルダー 4">
            <a:extLst>
              <a:ext uri="{FF2B5EF4-FFF2-40B4-BE49-F238E27FC236}">
                <a16:creationId xmlns:a16="http://schemas.microsoft.com/office/drawing/2014/main" id="{FECE9994-3EB5-6CF4-FD2B-D6F53552CF69}"/>
              </a:ext>
            </a:extLst>
          </p:cNvPr>
          <p:cNvSpPr>
            <a:spLocks noGrp="1"/>
          </p:cNvSpPr>
          <p:nvPr>
            <p:ph type="body" idx="1"/>
          </p:nvPr>
        </p:nvSpPr>
        <p:spPr>
          <a:xfrm>
            <a:off x="831850" y="1485901"/>
            <a:ext cx="10515600" cy="4603750"/>
          </a:xfrm>
        </p:spPr>
        <p:txBody>
          <a:bodyPr>
            <a:normAutofit/>
          </a:bodyPr>
          <a:lstStyle/>
          <a:p>
            <a:r>
              <a:rPr lang="en-US" altLang="ja-JP" dirty="0"/>
              <a:t>1614</a:t>
            </a:r>
            <a:r>
              <a:rPr lang="ja-JP" altLang="en-US" dirty="0"/>
              <a:t>年</a:t>
            </a:r>
            <a:r>
              <a:rPr lang="en-US" altLang="ja-JP" dirty="0"/>
              <a:t> </a:t>
            </a:r>
            <a:r>
              <a:rPr lang="en-US" altLang="ja-JP" dirty="0" err="1"/>
              <a:t>J.Napier</a:t>
            </a:r>
            <a:r>
              <a:rPr lang="en-US" altLang="ja-JP" dirty="0"/>
              <a:t> </a:t>
            </a:r>
            <a:r>
              <a:rPr lang="ja-JP" altLang="en-US" dirty="0"/>
              <a:t>がアラビア式記数法（位取り記数法）以来の計算法の</a:t>
            </a:r>
          </a:p>
          <a:p>
            <a:r>
              <a:rPr lang="ja-JP" altLang="en-US" dirty="0"/>
              <a:t>革命である対数を発明した。</a:t>
            </a:r>
          </a:p>
          <a:p>
            <a:r>
              <a:rPr lang="ja-JP" altLang="en-US" dirty="0"/>
              <a:t>そして、</a:t>
            </a:r>
            <a:r>
              <a:rPr lang="en-US" altLang="ja-JP" dirty="0"/>
              <a:t>1620</a:t>
            </a:r>
            <a:r>
              <a:rPr lang="ja-JP" altLang="en-US" dirty="0"/>
              <a:t>年には　</a:t>
            </a:r>
            <a:r>
              <a:rPr lang="en-US" altLang="ja-JP" dirty="0" err="1"/>
              <a:t>Edmunt</a:t>
            </a:r>
            <a:r>
              <a:rPr lang="en-US" altLang="ja-JP" dirty="0"/>
              <a:t> Gunter </a:t>
            </a:r>
            <a:r>
              <a:rPr lang="ja-JP" altLang="en-US" dirty="0"/>
              <a:t>が</a:t>
            </a:r>
            <a:r>
              <a:rPr lang="en-US" altLang="ja-JP" dirty="0"/>
              <a:t>tangent</a:t>
            </a:r>
            <a:r>
              <a:rPr lang="ja-JP" altLang="en-US" dirty="0"/>
              <a:t>の対数表を出版したが、</a:t>
            </a:r>
          </a:p>
          <a:p>
            <a:r>
              <a:rPr lang="en-US" altLang="ja-JP" dirty="0"/>
              <a:t>1645</a:t>
            </a:r>
            <a:r>
              <a:rPr lang="ja-JP" altLang="en-US" dirty="0"/>
              <a:t>年頃　数学教師で航海術の権威である</a:t>
            </a:r>
            <a:r>
              <a:rPr lang="en-US" altLang="ja-JP" dirty="0"/>
              <a:t>Henry Bond </a:t>
            </a:r>
            <a:r>
              <a:rPr lang="ja-JP" altLang="en-US" dirty="0"/>
              <a:t>が　</a:t>
            </a:r>
            <a:r>
              <a:rPr lang="en-US" altLang="ja-JP" dirty="0"/>
              <a:t>Wright </a:t>
            </a:r>
            <a:r>
              <a:rPr lang="ja-JP" altLang="en-US" dirty="0"/>
              <a:t>の表と</a:t>
            </a:r>
            <a:r>
              <a:rPr lang="en-US" altLang="ja-JP" dirty="0"/>
              <a:t>Gunter </a:t>
            </a:r>
            <a:r>
              <a:rPr lang="ja-JP" altLang="en-US" dirty="0"/>
              <a:t>の</a:t>
            </a:r>
            <a:r>
              <a:rPr lang="en-US" altLang="ja-JP" dirty="0"/>
              <a:t>tangent</a:t>
            </a:r>
            <a:r>
              <a:rPr lang="ja-JP" altLang="en-US" dirty="0"/>
              <a:t>の対数表が一致していることに気がついた。</a:t>
            </a:r>
          </a:p>
          <a:p>
            <a:r>
              <a:rPr lang="en-US" altLang="ja-JP" dirty="0"/>
              <a:t>Gunter </a:t>
            </a:r>
            <a:r>
              <a:rPr lang="ja-JP" altLang="en-US" dirty="0"/>
              <a:t>の</a:t>
            </a:r>
            <a:r>
              <a:rPr lang="en-US" altLang="ja-JP" dirty="0"/>
              <a:t>tangent</a:t>
            </a:r>
            <a:r>
              <a:rPr lang="ja-JP" altLang="en-US" dirty="0"/>
              <a:t>の対数表は</a:t>
            </a:r>
            <a:r>
              <a:rPr lang="en-US" altLang="ja-JP" dirty="0"/>
              <a:t>tangent(45</a:t>
            </a:r>
            <a:r>
              <a:rPr lang="ja-JP" altLang="en-US" dirty="0"/>
              <a:t>ﾟ</a:t>
            </a:r>
            <a:r>
              <a:rPr lang="en-US" altLang="ja-JP" dirty="0"/>
              <a:t>+φ/2)</a:t>
            </a:r>
            <a:r>
              <a:rPr lang="ja-JP" altLang="en-US" dirty="0"/>
              <a:t>で表されていたので</a:t>
            </a:r>
          </a:p>
          <a:p>
            <a:endParaRPr lang="ja-JP" altLang="en-US" dirty="0"/>
          </a:p>
          <a:p>
            <a:endParaRPr lang="ja-JP" altLang="en-US" dirty="0"/>
          </a:p>
          <a:p>
            <a:r>
              <a:rPr lang="ja-JP" altLang="en-US" dirty="0"/>
              <a:t>を意味する。しかし、彼はこれを証明できなかった。このボンドの予想は</a:t>
            </a:r>
          </a:p>
          <a:p>
            <a:r>
              <a:rPr lang="ja-JP" altLang="en-US" dirty="0"/>
              <a:t>１６５０年代の著名な数学的問題となった。</a:t>
            </a:r>
          </a:p>
          <a:p>
            <a:endParaRPr lang="ja-JP" altLang="en-US" dirty="0"/>
          </a:p>
        </p:txBody>
      </p:sp>
      <p:graphicFrame>
        <p:nvGraphicFramePr>
          <p:cNvPr id="7" name="オブジェクト 6">
            <a:extLst>
              <a:ext uri="{FF2B5EF4-FFF2-40B4-BE49-F238E27FC236}">
                <a16:creationId xmlns:a16="http://schemas.microsoft.com/office/drawing/2014/main" id="{9AD87ECB-7CF2-20E7-80E3-EFDBFAC83B2E}"/>
              </a:ext>
            </a:extLst>
          </p:cNvPr>
          <p:cNvGraphicFramePr>
            <a:graphicFrameLocks noChangeAspect="1"/>
          </p:cNvGraphicFramePr>
          <p:nvPr>
            <p:extLst>
              <p:ext uri="{D42A27DB-BD31-4B8C-83A1-F6EECF244321}">
                <p14:modId xmlns:p14="http://schemas.microsoft.com/office/powerpoint/2010/main" val="187394776"/>
              </p:ext>
            </p:extLst>
          </p:nvPr>
        </p:nvGraphicFramePr>
        <p:xfrm>
          <a:off x="2889250" y="3940176"/>
          <a:ext cx="4827588" cy="1004888"/>
        </p:xfrm>
        <a:graphic>
          <a:graphicData uri="http://schemas.openxmlformats.org/presentationml/2006/ole">
            <mc:AlternateContent xmlns:mc="http://schemas.openxmlformats.org/markup-compatibility/2006">
              <mc:Choice xmlns:v="urn:schemas-microsoft-com:vml" Requires="v">
                <p:oleObj name="JS数式作成ﾂ-ﾙ" r:id="rId2" imgW="1785600" imgH="370800" progId="JSEQ.Document.3">
                  <p:embed/>
                </p:oleObj>
              </mc:Choice>
              <mc:Fallback>
                <p:oleObj name="JS数式作成ﾂ-ﾙ" r:id="rId2" imgW="1785600" imgH="370800" progId="JSEQ.Document.3">
                  <p:embed/>
                  <p:pic>
                    <p:nvPicPr>
                      <p:cNvPr id="6" name="オブジェクト 5">
                        <a:extLst>
                          <a:ext uri="{FF2B5EF4-FFF2-40B4-BE49-F238E27FC236}">
                            <a16:creationId xmlns:a16="http://schemas.microsoft.com/office/drawing/2014/main" id="{A57E88F9-97C0-8260-E562-BF24EDD6140F}"/>
                          </a:ext>
                        </a:extLst>
                      </p:cNvPr>
                      <p:cNvPicPr/>
                      <p:nvPr/>
                    </p:nvPicPr>
                    <p:blipFill>
                      <a:blip r:embed="rId3"/>
                      <a:stretch>
                        <a:fillRect/>
                      </a:stretch>
                    </p:blipFill>
                    <p:spPr>
                      <a:xfrm>
                        <a:off x="2889250" y="3940176"/>
                        <a:ext cx="4827588" cy="1004888"/>
                      </a:xfrm>
                      <a:prstGeom prst="rect">
                        <a:avLst/>
                      </a:prstGeom>
                    </p:spPr>
                  </p:pic>
                </p:oleObj>
              </mc:Fallback>
            </mc:AlternateContent>
          </a:graphicData>
        </a:graphic>
      </p:graphicFrame>
    </p:spTree>
    <p:extLst>
      <p:ext uri="{BB962C8B-B14F-4D97-AF65-F5344CB8AC3E}">
        <p14:creationId xmlns:p14="http://schemas.microsoft.com/office/powerpoint/2010/main" val="382538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C5FD0BE-B02C-6735-023B-16C556796243}"/>
              </a:ext>
            </a:extLst>
          </p:cNvPr>
          <p:cNvSpPr>
            <a:spLocks noGrp="1"/>
          </p:cNvSpPr>
          <p:nvPr>
            <p:ph type="title"/>
          </p:nvPr>
        </p:nvSpPr>
        <p:spPr>
          <a:xfrm>
            <a:off x="838200" y="368299"/>
            <a:ext cx="9664700" cy="1117602"/>
          </a:xfrm>
        </p:spPr>
        <p:txBody>
          <a:bodyPr>
            <a:normAutofit/>
          </a:bodyPr>
          <a:lstStyle/>
          <a:p>
            <a:r>
              <a:rPr lang="en-US" altLang="ja-JP" sz="4400" b="1" dirty="0"/>
              <a:t>Bond’s</a:t>
            </a:r>
            <a:r>
              <a:rPr lang="ja-JP" altLang="en-US" sz="4400" b="1" dirty="0"/>
              <a:t> </a:t>
            </a:r>
            <a:r>
              <a:rPr lang="en-US" altLang="ja-JP" sz="4400" b="1" dirty="0"/>
              <a:t>conjecture(</a:t>
            </a:r>
            <a:r>
              <a:rPr lang="ja-JP" altLang="en-US" sz="4400" b="1" dirty="0"/>
              <a:t>ボンドの予想 解決</a:t>
            </a:r>
            <a:r>
              <a:rPr lang="en-US" altLang="ja-JP" sz="4400" b="1" dirty="0"/>
              <a:t>)</a:t>
            </a:r>
            <a:endParaRPr lang="ja-JP" altLang="en-US" sz="4400" b="1" dirty="0"/>
          </a:p>
        </p:txBody>
      </p:sp>
      <p:sp>
        <p:nvSpPr>
          <p:cNvPr id="5" name="テキスト プレースホルダー 4">
            <a:extLst>
              <a:ext uri="{FF2B5EF4-FFF2-40B4-BE49-F238E27FC236}">
                <a16:creationId xmlns:a16="http://schemas.microsoft.com/office/drawing/2014/main" id="{FECE9994-3EB5-6CF4-FD2B-D6F53552CF69}"/>
              </a:ext>
            </a:extLst>
          </p:cNvPr>
          <p:cNvSpPr>
            <a:spLocks noGrp="1"/>
          </p:cNvSpPr>
          <p:nvPr>
            <p:ph type="body" idx="1"/>
          </p:nvPr>
        </p:nvSpPr>
        <p:spPr>
          <a:xfrm>
            <a:off x="266700" y="1816100"/>
            <a:ext cx="11925300" cy="4902199"/>
          </a:xfrm>
        </p:spPr>
        <p:txBody>
          <a:bodyPr>
            <a:normAutofit/>
          </a:bodyPr>
          <a:lstStyle/>
          <a:p>
            <a:r>
              <a:rPr lang="ja-JP" altLang="en-US" dirty="0"/>
              <a:t>この問題には、</a:t>
            </a:r>
            <a:r>
              <a:rPr lang="en-US" altLang="ja-JP" dirty="0"/>
              <a:t> Nicolaus Mercator(</a:t>
            </a:r>
            <a:r>
              <a:rPr lang="ja-JP" altLang="en-US" sz="2000" dirty="0"/>
              <a:t>メルカトール</a:t>
            </a:r>
            <a:r>
              <a:rPr lang="ja-JP" altLang="en-US" dirty="0"/>
              <a:t>級数は彼の名に因む。地図の</a:t>
            </a:r>
            <a:r>
              <a:rPr lang="ja-JP" altLang="en-US" sz="2000" dirty="0"/>
              <a:t>メルカトール</a:t>
            </a:r>
            <a:r>
              <a:rPr lang="ja-JP" altLang="en-US" dirty="0"/>
              <a:t>とは別人</a:t>
            </a:r>
            <a:r>
              <a:rPr lang="en-US" altLang="ja-JP" dirty="0"/>
              <a:t>)</a:t>
            </a:r>
            <a:r>
              <a:rPr lang="ja-JP" altLang="en-US" dirty="0"/>
              <a:t>や</a:t>
            </a:r>
            <a:r>
              <a:rPr lang="en-US" altLang="ja-JP" dirty="0"/>
              <a:t>Edmond Halley(</a:t>
            </a:r>
            <a:r>
              <a:rPr lang="ja-JP" altLang="en-US" sz="2000" dirty="0"/>
              <a:t>ハレー</a:t>
            </a:r>
            <a:r>
              <a:rPr lang="ja-JP" altLang="en-US" dirty="0"/>
              <a:t>彗星は彼の名に因む。</a:t>
            </a:r>
            <a:r>
              <a:rPr lang="ja-JP" altLang="en-US" sz="2000" dirty="0"/>
              <a:t>ハレー</a:t>
            </a:r>
            <a:r>
              <a:rPr lang="ja-JP" altLang="en-US" dirty="0"/>
              <a:t>彗星の軌道を計算</a:t>
            </a:r>
            <a:r>
              <a:rPr lang="en-US" altLang="ja-JP" dirty="0"/>
              <a:t>)</a:t>
            </a:r>
            <a:endParaRPr lang="ja-JP" altLang="en-US" dirty="0"/>
          </a:p>
          <a:p>
            <a:r>
              <a:rPr lang="ja-JP" altLang="en-US"/>
              <a:t>らを</a:t>
            </a:r>
            <a:r>
              <a:rPr lang="ja-JP" altLang="en-US" dirty="0"/>
              <a:t>含む、微積分</a:t>
            </a:r>
            <a:r>
              <a:rPr lang="ja-JP" altLang="en-US"/>
              <a:t>黎明期の多くの数</a:t>
            </a:r>
            <a:r>
              <a:rPr lang="ja-JP" altLang="en-US" dirty="0"/>
              <a:t>学者達が挑戦したが解けなかった。</a:t>
            </a:r>
          </a:p>
          <a:p>
            <a:r>
              <a:rPr lang="ja-JP" altLang="en-US" dirty="0"/>
              <a:t>しかし、</a:t>
            </a:r>
            <a:r>
              <a:rPr lang="en-US" altLang="ja-JP" dirty="0"/>
              <a:t>1668</a:t>
            </a:r>
            <a:r>
              <a:rPr lang="ja-JP" altLang="en-US" dirty="0"/>
              <a:t>年</a:t>
            </a:r>
            <a:r>
              <a:rPr lang="en-US" altLang="ja-JP" dirty="0"/>
              <a:t>Gregory –Leibniz</a:t>
            </a:r>
            <a:r>
              <a:rPr lang="ja-JP" altLang="en-US" dirty="0"/>
              <a:t>級数に名を残す</a:t>
            </a:r>
            <a:r>
              <a:rPr lang="en-US" altLang="ja-JP" dirty="0"/>
              <a:t>James Gregory </a:t>
            </a:r>
            <a:r>
              <a:rPr lang="ja-JP" altLang="en-US" dirty="0"/>
              <a:t>によって解決された。しかし、その解法は、</a:t>
            </a:r>
            <a:r>
              <a:rPr lang="en-US" altLang="ja-JP" dirty="0"/>
              <a:t> Halley</a:t>
            </a:r>
            <a:r>
              <a:rPr lang="ja-JP" altLang="en-US" dirty="0"/>
              <a:t>によって</a:t>
            </a:r>
            <a:r>
              <a:rPr lang="en-US" altLang="ja-JP" dirty="0"/>
              <a:t>”full of complications”</a:t>
            </a:r>
            <a:r>
              <a:rPr lang="ja-JP" altLang="en-US" dirty="0"/>
              <a:t>と評されたように複雑すぎるものであった。そして、ついに　</a:t>
            </a:r>
            <a:r>
              <a:rPr lang="en-US" altLang="ja-JP" dirty="0"/>
              <a:t>1670</a:t>
            </a:r>
            <a:r>
              <a:rPr lang="ja-JP" altLang="en-US" dirty="0"/>
              <a:t>年</a:t>
            </a:r>
            <a:r>
              <a:rPr lang="en-US" altLang="ja-JP" dirty="0"/>
              <a:t>Newton</a:t>
            </a:r>
            <a:r>
              <a:rPr lang="ja-JP" altLang="en-US" dirty="0"/>
              <a:t> の前任の </a:t>
            </a:r>
            <a:r>
              <a:rPr lang="en-US" altLang="ja-JP" dirty="0"/>
              <a:t>“</a:t>
            </a:r>
            <a:r>
              <a:rPr lang="ja-JP" altLang="en-US" dirty="0"/>
              <a:t>ケンブリッジ　ルーカス講座教授</a:t>
            </a:r>
            <a:r>
              <a:rPr lang="en-US" altLang="ja-JP" dirty="0"/>
              <a:t>”  </a:t>
            </a:r>
            <a:r>
              <a:rPr lang="ja-JP" altLang="en-US" dirty="0"/>
              <a:t> </a:t>
            </a:r>
            <a:r>
              <a:rPr lang="en-US" altLang="ja-JP" dirty="0"/>
              <a:t>Isaac Barrow</a:t>
            </a:r>
            <a:r>
              <a:rPr lang="ja-JP" altLang="en-US" dirty="0"/>
              <a:t> によって</a:t>
            </a:r>
            <a:r>
              <a:rPr lang="en-US" altLang="ja-JP" dirty="0"/>
              <a:t>”Intelligent”</a:t>
            </a:r>
            <a:r>
              <a:rPr lang="ja-JP" altLang="en-US" dirty="0"/>
              <a:t>な解答が与えられた。</a:t>
            </a:r>
          </a:p>
          <a:p>
            <a:r>
              <a:rPr lang="ja-JP" altLang="en-US" dirty="0"/>
              <a:t>そこで彼は、初めて</a:t>
            </a:r>
            <a:r>
              <a:rPr lang="ja-JP" altLang="en-US" dirty="0">
                <a:solidFill>
                  <a:srgbClr val="FF0000"/>
                </a:solidFill>
              </a:rPr>
              <a:t>部分分数分解</a:t>
            </a:r>
            <a:r>
              <a:rPr lang="ja-JP" altLang="en-US" dirty="0"/>
              <a:t>を不定積分の計算に効果的に用いた。しかし、この積分は現在でも微積分を学習する学生にとっては</a:t>
            </a:r>
          </a:p>
          <a:p>
            <a:r>
              <a:rPr lang="ja-JP" altLang="en-US" dirty="0"/>
              <a:t>　　</a:t>
            </a:r>
            <a:r>
              <a:rPr lang="en-US" altLang="ja-JP" dirty="0"/>
              <a:t>”It is a tough nut to crack.”</a:t>
            </a:r>
            <a:r>
              <a:rPr lang="ja-JP" altLang="en-US" dirty="0"/>
              <a:t>と言われている。</a:t>
            </a:r>
          </a:p>
          <a:p>
            <a:endParaRPr lang="ja-JP" altLang="en-US" dirty="0"/>
          </a:p>
        </p:txBody>
      </p:sp>
    </p:spTree>
    <p:extLst>
      <p:ext uri="{BB962C8B-B14F-4D97-AF65-F5344CB8AC3E}">
        <p14:creationId xmlns:p14="http://schemas.microsoft.com/office/powerpoint/2010/main" val="332360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F8BAB-F64C-47F0-A84E-A4B8CD6A6D5D}"/>
              </a:ext>
            </a:extLst>
          </p:cNvPr>
          <p:cNvSpPr>
            <a:spLocks noGrp="1"/>
          </p:cNvSpPr>
          <p:nvPr>
            <p:ph type="title"/>
          </p:nvPr>
        </p:nvSpPr>
        <p:spPr/>
        <p:txBody>
          <a:bodyPr>
            <a:noAutofit/>
          </a:bodyPr>
          <a:lstStyle/>
          <a:p>
            <a:pPr algn="l" fontAlgn="ctr"/>
            <a:r>
              <a:rPr lang="ja-JP" altLang="en-US" sz="3600" b="1" i="0" dirty="0">
                <a:solidFill>
                  <a:srgbClr val="222222"/>
                </a:solidFill>
                <a:effectLst/>
                <a:latin typeface="ヒラギノ角ゴ Pro W3"/>
              </a:rPr>
              <a:t>モルワイデ図法</a:t>
            </a:r>
            <a:br>
              <a:rPr lang="ja-JP" altLang="en-US" sz="1050" b="1" i="0" dirty="0">
                <a:solidFill>
                  <a:srgbClr val="222222"/>
                </a:solidFill>
                <a:effectLst/>
                <a:latin typeface="ヒラギノ角ゴ Pro W3"/>
              </a:rPr>
            </a:br>
            <a:br>
              <a:rPr lang="ja-JP" altLang="en-US" sz="1050" dirty="0"/>
            </a:br>
            <a:r>
              <a:rPr lang="ja-JP" altLang="en-US" sz="2400" b="0" i="0" dirty="0">
                <a:solidFill>
                  <a:srgbClr val="333333"/>
                </a:solidFill>
                <a:effectLst/>
                <a:latin typeface="ヒラギノ角ゴ Pro W3"/>
              </a:rPr>
              <a:t>１９世紀にドイツのモルワイデが考案した図法です。</a:t>
            </a:r>
            <a:br>
              <a:rPr lang="ja-JP" altLang="en-US" sz="2400" dirty="0"/>
            </a:br>
            <a:r>
              <a:rPr lang="ja-JP" altLang="en-US" sz="2400" b="0" i="0" dirty="0">
                <a:solidFill>
                  <a:srgbClr val="333333"/>
                </a:solidFill>
                <a:effectLst/>
                <a:latin typeface="ヒラギノ角ゴ Pro W3"/>
              </a:rPr>
              <a:t>地球を楕円形にして、</a:t>
            </a:r>
            <a:r>
              <a:rPr lang="ja-JP" altLang="en-US" sz="2400" b="0" i="0" dirty="0">
                <a:solidFill>
                  <a:srgbClr val="FF0000"/>
                </a:solidFill>
                <a:effectLst/>
                <a:latin typeface="ヒラギノ角ゴ Pro W3"/>
              </a:rPr>
              <a:t> 北極</a:t>
            </a:r>
            <a:r>
              <a:rPr lang="en-US" altLang="ja-JP" sz="2400" b="0" i="0" dirty="0">
                <a:solidFill>
                  <a:srgbClr val="FF0000"/>
                </a:solidFill>
                <a:effectLst/>
                <a:latin typeface="ヒラギノ角ゴ Pro W3"/>
              </a:rPr>
              <a:t>/</a:t>
            </a:r>
            <a:r>
              <a:rPr lang="ja-JP" altLang="en-US" sz="2400" b="0" i="0" dirty="0">
                <a:solidFill>
                  <a:srgbClr val="FF0000"/>
                </a:solidFill>
                <a:effectLst/>
                <a:latin typeface="ヒラギノ角ゴ Pro W3"/>
              </a:rPr>
              <a:t>南極に近い地方の形のゆがみを少なくした図法</a:t>
            </a:r>
            <a:r>
              <a:rPr lang="ja-JP" altLang="en-US" sz="2400" b="0" i="0" dirty="0">
                <a:solidFill>
                  <a:srgbClr val="333333"/>
                </a:solidFill>
                <a:effectLst/>
                <a:latin typeface="ヒラギノ角ゴ Pro W3"/>
              </a:rPr>
              <a:t>ということが特徴です。主に分布図で使用されています。</a:t>
            </a:r>
            <a:endParaRPr kumimoji="1" lang="ja-JP" altLang="en-US" sz="2400" dirty="0"/>
          </a:p>
        </p:txBody>
      </p:sp>
      <p:pic>
        <p:nvPicPr>
          <p:cNvPr id="1026" name="Picture 2" descr="ALT">
            <a:extLst>
              <a:ext uri="{FF2B5EF4-FFF2-40B4-BE49-F238E27FC236}">
                <a16:creationId xmlns:a16="http://schemas.microsoft.com/office/drawing/2014/main" id="{9EAAFE3F-6EF5-4F14-BDDB-BA6A701E55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054" y="1825625"/>
            <a:ext cx="86378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7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456316-0E17-4066-A1F0-8DE547E4D1CB}"/>
              </a:ext>
            </a:extLst>
          </p:cNvPr>
          <p:cNvSpPr>
            <a:spLocks noGrp="1"/>
          </p:cNvSpPr>
          <p:nvPr>
            <p:ph type="title"/>
          </p:nvPr>
        </p:nvSpPr>
        <p:spPr/>
        <p:txBody>
          <a:bodyPr>
            <a:noAutofit/>
          </a:bodyPr>
          <a:lstStyle/>
          <a:p>
            <a:r>
              <a:rPr lang="ja-JP" altLang="en-US" sz="3200" b="1" i="0" dirty="0">
                <a:solidFill>
                  <a:srgbClr val="222222"/>
                </a:solidFill>
                <a:effectLst/>
                <a:latin typeface="ヒラギノ角ゴ Pro W3"/>
              </a:rPr>
              <a:t>メルカトル図法</a:t>
            </a:r>
            <a:br>
              <a:rPr lang="ja-JP" altLang="en-US" sz="3200" b="1" i="0" dirty="0">
                <a:solidFill>
                  <a:srgbClr val="222222"/>
                </a:solidFill>
                <a:effectLst/>
                <a:latin typeface="ヒラギノ角ゴ Pro W3"/>
              </a:rPr>
            </a:br>
            <a:r>
              <a:rPr lang="en-US" altLang="ja-JP" sz="2400" b="0" i="0" dirty="0">
                <a:solidFill>
                  <a:srgbClr val="333333"/>
                </a:solidFill>
                <a:effectLst/>
                <a:latin typeface="ヒラギノ角ゴ Pro W3"/>
              </a:rPr>
              <a:t>16</a:t>
            </a:r>
            <a:r>
              <a:rPr lang="ja-JP" altLang="en-US" sz="2400" b="0" i="0" dirty="0">
                <a:solidFill>
                  <a:srgbClr val="333333"/>
                </a:solidFill>
                <a:effectLst/>
                <a:latin typeface="ヒラギノ角ゴ Pro W3"/>
              </a:rPr>
              <a:t>世紀にフランドル（現在のベルギー）出身の</a:t>
            </a:r>
            <a:r>
              <a:rPr lang="ja-JP" altLang="en-US" sz="2400" b="1" i="0" dirty="0">
                <a:solidFill>
                  <a:srgbClr val="333333"/>
                </a:solidFill>
                <a:effectLst/>
                <a:latin typeface="ヒラギノ角ゴ Pro W3"/>
              </a:rPr>
              <a:t>ゲラルドゥス・メルカトル</a:t>
            </a:r>
            <a:r>
              <a:rPr lang="ja-JP" altLang="en-US" sz="2400" b="0" i="0" dirty="0">
                <a:solidFill>
                  <a:srgbClr val="333333"/>
                </a:solidFill>
                <a:effectLst/>
                <a:latin typeface="ヒラギノ角ゴ Pro W3"/>
              </a:rPr>
              <a:t>が考えた地図です。</a:t>
            </a:r>
            <a:r>
              <a:rPr lang="ja-JP" altLang="en-US" sz="2400" b="0" i="0" dirty="0">
                <a:solidFill>
                  <a:srgbClr val="FF0000"/>
                </a:solidFill>
                <a:effectLst/>
                <a:latin typeface="ヒラギノ角ゴ Pro W3"/>
              </a:rPr>
              <a:t>地球儀を円筒に描いたもの</a:t>
            </a:r>
            <a:r>
              <a:rPr lang="ja-JP" altLang="en-US" sz="2400" b="0" i="0" dirty="0">
                <a:solidFill>
                  <a:srgbClr val="333333"/>
                </a:solidFill>
                <a:effectLst/>
                <a:latin typeface="ヒラギノ角ゴ Pro W3"/>
              </a:rPr>
              <a:t>です。</a:t>
            </a:r>
            <a:r>
              <a:rPr lang="ja-JP" altLang="en-US" sz="2400" b="0" i="0" dirty="0">
                <a:solidFill>
                  <a:srgbClr val="FF0000"/>
                </a:solidFill>
                <a:effectLst/>
                <a:latin typeface="ヒラギノ角ゴ Pro W3"/>
              </a:rPr>
              <a:t>間違い</a:t>
            </a:r>
            <a:endParaRPr kumimoji="1" lang="ja-JP" altLang="en-US" sz="2400" dirty="0">
              <a:solidFill>
                <a:srgbClr val="FF0000"/>
              </a:solidFill>
            </a:endParaRPr>
          </a:p>
        </p:txBody>
      </p:sp>
      <p:pic>
        <p:nvPicPr>
          <p:cNvPr id="2050" name="Picture 2" descr="ALT">
            <a:extLst>
              <a:ext uri="{FF2B5EF4-FFF2-40B4-BE49-F238E27FC236}">
                <a16:creationId xmlns:a16="http://schemas.microsoft.com/office/drawing/2014/main" id="{E4E8B7DA-18A3-444C-94C0-79C3D1C808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2336" y="1825625"/>
            <a:ext cx="512732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9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4ABF1C-4257-411C-9334-B9E3FA711D90}"/>
              </a:ext>
            </a:extLst>
          </p:cNvPr>
          <p:cNvSpPr>
            <a:spLocks noGrp="1"/>
          </p:cNvSpPr>
          <p:nvPr>
            <p:ph type="title"/>
          </p:nvPr>
        </p:nvSpPr>
        <p:spPr/>
        <p:txBody>
          <a:bodyPr>
            <a:noAutofit/>
          </a:bodyPr>
          <a:lstStyle/>
          <a:p>
            <a:r>
              <a:rPr lang="ja-JP" altLang="en-US" sz="2800" b="1" i="0" dirty="0">
                <a:solidFill>
                  <a:srgbClr val="222222"/>
                </a:solidFill>
                <a:effectLst/>
                <a:latin typeface="ヒラギノ角ゴ Pro W3"/>
              </a:rPr>
              <a:t>正距方位図法</a:t>
            </a:r>
            <a:br>
              <a:rPr lang="ja-JP" altLang="en-US" sz="2800" b="1" i="0" dirty="0">
                <a:solidFill>
                  <a:srgbClr val="222222"/>
                </a:solidFill>
                <a:effectLst/>
                <a:latin typeface="ヒラギノ角ゴ Pro W3"/>
              </a:rPr>
            </a:br>
            <a:r>
              <a:rPr lang="ja-JP" altLang="en-US" sz="2800" b="1" i="0" dirty="0">
                <a:solidFill>
                  <a:srgbClr val="222222"/>
                </a:solidFill>
                <a:effectLst/>
                <a:latin typeface="ヒラギノ角ゴ Pro W3"/>
              </a:rPr>
              <a:t>　</a:t>
            </a:r>
            <a:r>
              <a:rPr lang="ja-JP" altLang="en-US" sz="2400" b="0" i="0" dirty="0">
                <a:solidFill>
                  <a:srgbClr val="333333"/>
                </a:solidFill>
                <a:effectLst/>
                <a:latin typeface="ヒラギノ角ゴ Pro W3"/>
              </a:rPr>
              <a:t>図の中心から他の１地点を結ぶ直線が、図の中心からの正しい方位、最短経路を表し、図の中心からの距離を正しく求めることができます。図のように北極からみた地球の地図などがこれにあたります。</a:t>
            </a:r>
            <a:r>
              <a:rPr lang="ja-JP" altLang="en-US" sz="2400" b="0" i="0" dirty="0">
                <a:solidFill>
                  <a:srgbClr val="FF0000"/>
                </a:solidFill>
                <a:effectLst/>
                <a:latin typeface="ヒラギノ角ゴ Pro W3"/>
              </a:rPr>
              <a:t> 飛行機の最短経路や方位を見るため</a:t>
            </a:r>
            <a:r>
              <a:rPr lang="ja-JP" altLang="en-US" sz="2400" b="0" i="0" dirty="0">
                <a:solidFill>
                  <a:srgbClr val="333333"/>
                </a:solidFill>
                <a:effectLst/>
                <a:latin typeface="ヒラギノ角ゴ Pro W3"/>
              </a:rPr>
              <a:t>に使われています</a:t>
            </a:r>
            <a:endParaRPr kumimoji="1" lang="ja-JP" altLang="en-US" sz="2400" dirty="0"/>
          </a:p>
        </p:txBody>
      </p:sp>
      <p:pic>
        <p:nvPicPr>
          <p:cNvPr id="3074" name="Picture 2" descr="ALT">
            <a:extLst>
              <a:ext uri="{FF2B5EF4-FFF2-40B4-BE49-F238E27FC236}">
                <a16:creationId xmlns:a16="http://schemas.microsoft.com/office/drawing/2014/main" id="{404E0F8E-5464-4418-A796-CF66F9F7AC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9231" y="22701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5ADD5-E621-4EAF-947E-E4725B93642F}"/>
              </a:ext>
            </a:extLst>
          </p:cNvPr>
          <p:cNvSpPr>
            <a:spLocks noGrp="1"/>
          </p:cNvSpPr>
          <p:nvPr>
            <p:ph type="title"/>
          </p:nvPr>
        </p:nvSpPr>
        <p:spPr/>
        <p:txBody>
          <a:bodyPr/>
          <a:lstStyle/>
          <a:p>
            <a:r>
              <a:rPr lang="ja-JP" altLang="en-US" b="0" i="0" u="sng"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等積図法</a:t>
            </a:r>
            <a:endParaRPr kumimoji="1" lang="ja-JP" altLang="en-US" dirty="0"/>
          </a:p>
        </p:txBody>
      </p:sp>
      <p:sp>
        <p:nvSpPr>
          <p:cNvPr id="3" name="コンテンツ プレースホルダー 2">
            <a:extLst>
              <a:ext uri="{FF2B5EF4-FFF2-40B4-BE49-F238E27FC236}">
                <a16:creationId xmlns:a16="http://schemas.microsoft.com/office/drawing/2014/main" id="{8BF0FB1C-FD2A-41D8-808C-BAF9FB04FDD7}"/>
              </a:ext>
            </a:extLst>
          </p:cNvPr>
          <p:cNvSpPr>
            <a:spLocks noGrp="1"/>
          </p:cNvSpPr>
          <p:nvPr>
            <p:ph idx="1"/>
          </p:nvPr>
        </p:nvSpPr>
        <p:spPr/>
        <p:txBody>
          <a:bodyPr/>
          <a:lstStyle/>
          <a:p>
            <a:r>
              <a:rPr lang="ja-JP" altLang="en-US" b="0" i="0" u="sng" dirty="0">
                <a:solidFill>
                  <a:srgbClr val="2F6BE6"/>
                </a:solidFill>
                <a:effectLst/>
                <a:latin typeface="Times New Roman" panose="02020603050405020304" pitchFamily="18" charset="0"/>
                <a:hlinkClick r:id="rId2"/>
              </a:rPr>
              <a:t>等積図法</a:t>
            </a:r>
            <a:r>
              <a:rPr lang="ja-JP" altLang="en-US" b="0" i="0" dirty="0">
                <a:solidFill>
                  <a:srgbClr val="1A1A1A"/>
                </a:solidFill>
                <a:effectLst/>
                <a:latin typeface="Times New Roman" panose="02020603050405020304" pitchFamily="18" charset="0"/>
              </a:rPr>
              <a:t>ともいい，地球上の</a:t>
            </a:r>
            <a:r>
              <a:rPr lang="ja-JP" altLang="en-US" b="0" i="0" u="sng" dirty="0">
                <a:solidFill>
                  <a:srgbClr val="2F6BE6"/>
                </a:solidFill>
                <a:effectLst/>
                <a:latin typeface="Times New Roman" panose="02020603050405020304" pitchFamily="18" charset="0"/>
                <a:hlinkClick r:id="rId3"/>
              </a:rPr>
              <a:t>面積</a:t>
            </a:r>
            <a:r>
              <a:rPr lang="ja-JP" altLang="en-US" b="0" i="0" dirty="0">
                <a:solidFill>
                  <a:srgbClr val="1A1A1A"/>
                </a:solidFill>
                <a:effectLst/>
                <a:latin typeface="Times New Roman" panose="02020603050405020304" pitchFamily="18" charset="0"/>
              </a:rPr>
              <a:t>と対応する</a:t>
            </a:r>
            <a:r>
              <a:rPr lang="ja-JP" altLang="en-US" b="0" i="0" u="sng" dirty="0">
                <a:solidFill>
                  <a:srgbClr val="2F6BE6"/>
                </a:solidFill>
                <a:effectLst/>
                <a:latin typeface="Times New Roman" panose="02020603050405020304" pitchFamily="18" charset="0"/>
                <a:hlinkClick r:id="rId4"/>
              </a:rPr>
              <a:t>地図</a:t>
            </a:r>
            <a:r>
              <a:rPr lang="ja-JP" altLang="en-US" b="0" i="0" dirty="0">
                <a:solidFill>
                  <a:srgbClr val="1A1A1A"/>
                </a:solidFill>
                <a:effectLst/>
                <a:latin typeface="Times New Roman" panose="02020603050405020304" pitchFamily="18" charset="0"/>
              </a:rPr>
              <a:t>上の面積との比 </a:t>
            </a:r>
            <a:r>
              <a:rPr lang="en-US" altLang="ja-JP" b="0" i="0" dirty="0">
                <a:solidFill>
                  <a:srgbClr val="1A1A1A"/>
                </a:solidFill>
                <a:effectLst/>
                <a:latin typeface="Times New Roman" panose="02020603050405020304" pitchFamily="18" charset="0"/>
              </a:rPr>
              <a:t>(</a:t>
            </a:r>
            <a:r>
              <a:rPr lang="ja-JP" altLang="en-US" b="0" i="0" dirty="0">
                <a:solidFill>
                  <a:srgbClr val="1A1A1A"/>
                </a:solidFill>
                <a:effectLst/>
                <a:latin typeface="Times New Roman" panose="02020603050405020304" pitchFamily="18" charset="0"/>
              </a:rPr>
              <a:t>すなわち</a:t>
            </a:r>
            <a:r>
              <a:rPr lang="ja-JP" altLang="en-US" b="0" i="0" u="sng" dirty="0">
                <a:solidFill>
                  <a:srgbClr val="2F6BE6"/>
                </a:solidFill>
                <a:effectLst/>
                <a:latin typeface="Times New Roman" panose="02020603050405020304" pitchFamily="18" charset="0"/>
                <a:hlinkClick r:id="rId5"/>
              </a:rPr>
              <a:t>面積縮尺</a:t>
            </a:r>
            <a:r>
              <a:rPr lang="en-US" altLang="ja-JP" b="0" i="0" dirty="0">
                <a:solidFill>
                  <a:srgbClr val="1A1A1A"/>
                </a:solidFill>
                <a:effectLst/>
                <a:latin typeface="Times New Roman" panose="02020603050405020304" pitchFamily="18" charset="0"/>
              </a:rPr>
              <a:t>) </a:t>
            </a:r>
            <a:r>
              <a:rPr lang="ja-JP" altLang="en-US" b="0" i="0" dirty="0">
                <a:solidFill>
                  <a:srgbClr val="1A1A1A"/>
                </a:solidFill>
                <a:effectLst/>
                <a:latin typeface="Times New Roman" panose="02020603050405020304" pitchFamily="18" charset="0"/>
              </a:rPr>
              <a:t>がどこでもどんな広さでも同じに表わされている</a:t>
            </a:r>
            <a:r>
              <a:rPr lang="ja-JP" altLang="en-US" b="0" i="0" u="sng" dirty="0">
                <a:solidFill>
                  <a:srgbClr val="2F6BE6"/>
                </a:solidFill>
                <a:effectLst/>
                <a:latin typeface="Times New Roman" panose="02020603050405020304" pitchFamily="18" charset="0"/>
                <a:hlinkClick r:id="rId6"/>
              </a:rPr>
              <a:t>地図投影法</a:t>
            </a:r>
            <a:r>
              <a:rPr lang="ja-JP" altLang="en-US" b="0" i="0" dirty="0">
                <a:solidFill>
                  <a:srgbClr val="1A1A1A"/>
                </a:solidFill>
                <a:effectLst/>
                <a:latin typeface="Times New Roman" panose="02020603050405020304" pitchFamily="18" charset="0"/>
              </a:rPr>
              <a:t>。</a:t>
            </a:r>
            <a:endParaRPr kumimoji="1" lang="ja-JP" altLang="en-US" dirty="0"/>
          </a:p>
        </p:txBody>
      </p:sp>
    </p:spTree>
    <p:extLst>
      <p:ext uri="{BB962C8B-B14F-4D97-AF65-F5344CB8AC3E}">
        <p14:creationId xmlns:p14="http://schemas.microsoft.com/office/powerpoint/2010/main" val="2493321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1862D-05EC-19FC-AB34-C2A40AC89A4F}"/>
              </a:ext>
            </a:extLst>
          </p:cNvPr>
          <p:cNvSpPr>
            <a:spLocks noGrp="1"/>
          </p:cNvSpPr>
          <p:nvPr>
            <p:ph type="title"/>
          </p:nvPr>
        </p:nvSpPr>
        <p:spPr/>
        <p:txBody>
          <a:bodyPr/>
          <a:lstStyle/>
          <a:p>
            <a:r>
              <a:rPr kumimoji="1" lang="ja-JP" altLang="en-US" dirty="0"/>
              <a:t>正角</a:t>
            </a:r>
            <a:r>
              <a:rPr kumimoji="1" lang="en-US" altLang="ja-JP" dirty="0"/>
              <a:t>(</a:t>
            </a:r>
            <a:r>
              <a:rPr kumimoji="1" lang="ja-JP" altLang="en-US" dirty="0"/>
              <a:t>等角</a:t>
            </a:r>
            <a:r>
              <a:rPr kumimoji="1" lang="en-US" altLang="ja-JP" dirty="0"/>
              <a:t>)</a:t>
            </a:r>
            <a:r>
              <a:rPr kumimoji="1" lang="ja-JP" altLang="en-US" dirty="0"/>
              <a:t>図法 </a:t>
            </a:r>
            <a:r>
              <a:rPr kumimoji="1" lang="en-US" altLang="ja-JP" dirty="0" err="1"/>
              <a:t>comformal</a:t>
            </a:r>
            <a:r>
              <a:rPr kumimoji="1" lang="en-US" altLang="ja-JP" dirty="0"/>
              <a:t> projection</a:t>
            </a:r>
            <a:endParaRPr kumimoji="1" lang="ja-JP" altLang="en-US" dirty="0"/>
          </a:p>
        </p:txBody>
      </p:sp>
      <p:sp>
        <p:nvSpPr>
          <p:cNvPr id="3" name="コンテンツ プレースホルダー 2">
            <a:extLst>
              <a:ext uri="{FF2B5EF4-FFF2-40B4-BE49-F238E27FC236}">
                <a16:creationId xmlns:a16="http://schemas.microsoft.com/office/drawing/2014/main" id="{E6FE8E4A-949F-E9A2-5233-A6B257D15EAD}"/>
              </a:ext>
            </a:extLst>
          </p:cNvPr>
          <p:cNvSpPr>
            <a:spLocks noGrp="1"/>
          </p:cNvSpPr>
          <p:nvPr>
            <p:ph idx="1"/>
          </p:nvPr>
        </p:nvSpPr>
        <p:spPr/>
        <p:txBody>
          <a:bodyPr>
            <a:normAutofit fontScale="85000" lnSpcReduction="10000"/>
          </a:bodyPr>
          <a:lstStyle/>
          <a:p>
            <a:pPr algn="just"/>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地球を地図上　（　二次元の紙の地図</a:t>
            </a:r>
            <a:r>
              <a:rPr lang="en-US" altLang="ja-JP" sz="2800" b="0" i="0" u="none" strike="noStrike" baseline="0" dirty="0">
                <a:solidFill>
                  <a:srgbClr val="000000"/>
                </a:solidFill>
                <a:latin typeface="游明朝" panose="02020400000000000000" pitchFamily="18" charset="-128"/>
                <a:ea typeface="游明朝" panose="02020400000000000000" pitchFamily="18" charset="-128"/>
              </a:rPr>
              <a:t>),</a:t>
            </a:r>
          </a:p>
          <a:p>
            <a:pPr algn="l"/>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画面上　</a:t>
            </a:r>
            <a:r>
              <a:rPr lang="en-US" altLang="ja-JP" sz="2800" b="0" i="0" u="none" strike="noStrike" baseline="0" dirty="0">
                <a:solidFill>
                  <a:srgbClr val="000000"/>
                </a:solidFill>
                <a:latin typeface="游明朝" panose="02020400000000000000" pitchFamily="18" charset="-128"/>
                <a:ea typeface="游明朝" panose="02020400000000000000" pitchFamily="18" charset="-128"/>
              </a:rPr>
              <a:t>(2D</a:t>
            </a:r>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ディスプレイ</a:t>
            </a:r>
            <a:r>
              <a:rPr lang="en-US" altLang="ja-JP" sz="2800" b="0" i="0" u="none" strike="noStrike" baseline="0" dirty="0">
                <a:solidFill>
                  <a:srgbClr val="000000"/>
                </a:solidFill>
                <a:latin typeface="游明朝" panose="02020400000000000000" pitchFamily="18" charset="-128"/>
                <a:ea typeface="游明朝" panose="02020400000000000000" pitchFamily="18" charset="-128"/>
              </a:rPr>
              <a:t>)</a:t>
            </a:r>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で完全に表現することは出来ません</a:t>
            </a:r>
          </a:p>
          <a:p>
            <a:pPr algn="just"/>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そこで、地図投影という方法を用いて、地図を平面上に表現します。　　　</a:t>
            </a:r>
          </a:p>
          <a:p>
            <a:pPr algn="l"/>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地図　</a:t>
            </a:r>
            <a:r>
              <a:rPr lang="en-US" altLang="ja-JP" sz="2800" b="0" i="0" u="none" strike="noStrike" baseline="0" dirty="0">
                <a:solidFill>
                  <a:srgbClr val="000000"/>
                </a:solidFill>
                <a:latin typeface="游明朝" panose="02020400000000000000" pitchFamily="18" charset="-128"/>
                <a:ea typeface="游明朝" panose="02020400000000000000" pitchFamily="18" charset="-128"/>
              </a:rPr>
              <a:t>map   mapping </a:t>
            </a:r>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数学用語　写像</a:t>
            </a:r>
          </a:p>
          <a:p>
            <a:pPr algn="l"/>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投影　</a:t>
            </a:r>
            <a:r>
              <a:rPr lang="en-US" altLang="ja-JP" sz="2800" b="0" i="0" u="none" strike="noStrike" baseline="0" dirty="0">
                <a:solidFill>
                  <a:srgbClr val="000000"/>
                </a:solidFill>
                <a:latin typeface="游明朝" panose="02020400000000000000" pitchFamily="18" charset="-128"/>
                <a:ea typeface="游明朝" panose="02020400000000000000" pitchFamily="18" charset="-128"/>
              </a:rPr>
              <a:t>projection   </a:t>
            </a:r>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光線で出来た影 </a:t>
            </a:r>
            <a:r>
              <a:rPr lang="en-US" altLang="ja-JP" sz="2800" b="0" i="0" u="none" strike="noStrike" baseline="0" dirty="0">
                <a:solidFill>
                  <a:srgbClr val="000000"/>
                </a:solidFill>
                <a:latin typeface="游明朝" panose="02020400000000000000" pitchFamily="18" charset="-128"/>
                <a:ea typeface="游明朝" panose="02020400000000000000" pitchFamily="18" charset="-128"/>
              </a:rPr>
              <a:t>projector </a:t>
            </a:r>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投影機</a:t>
            </a:r>
          </a:p>
          <a:p>
            <a:pPr algn="just"/>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地球を正しく表現するための要素</a:t>
            </a:r>
          </a:p>
          <a:p>
            <a:pPr algn="l"/>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①　　距離</a:t>
            </a:r>
          </a:p>
          <a:p>
            <a:pPr algn="l"/>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②   面積</a:t>
            </a:r>
          </a:p>
          <a:p>
            <a:pPr algn="l"/>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③　　角度</a:t>
            </a:r>
          </a:p>
          <a:p>
            <a:pPr algn="l"/>
            <a:r>
              <a:rPr lang="ja-JP" altLang="en-US" sz="2800" b="0" i="0" u="none" strike="noStrike" baseline="0" dirty="0">
                <a:solidFill>
                  <a:srgbClr val="000000"/>
                </a:solidFill>
                <a:latin typeface="游明朝" panose="02020400000000000000" pitchFamily="18" charset="-128"/>
                <a:ea typeface="游明朝" panose="02020400000000000000" pitchFamily="18" charset="-128"/>
              </a:rPr>
              <a:t>             ④　　方位</a:t>
            </a:r>
            <a:endParaRPr kumimoji="1" lang="ja-JP" altLang="en-US" dirty="0"/>
          </a:p>
        </p:txBody>
      </p:sp>
    </p:spTree>
    <p:extLst>
      <p:ext uri="{BB962C8B-B14F-4D97-AF65-F5344CB8AC3E}">
        <p14:creationId xmlns:p14="http://schemas.microsoft.com/office/powerpoint/2010/main" val="186549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BF2310-27D9-2261-F8CE-D3C9CD95DD5E}"/>
              </a:ext>
            </a:extLst>
          </p:cNvPr>
          <p:cNvSpPr>
            <a:spLocks noGrp="1"/>
          </p:cNvSpPr>
          <p:nvPr>
            <p:ph type="title"/>
          </p:nvPr>
        </p:nvSpPr>
        <p:spPr/>
        <p:txBody>
          <a:bodyPr>
            <a:normAutofit/>
          </a:bodyPr>
          <a:lstStyle/>
          <a:p>
            <a:r>
              <a:rPr kumimoji="1" lang="en-US" altLang="ja-JP" sz="4000" b="1" dirty="0"/>
              <a:t>Escher </a:t>
            </a:r>
            <a:r>
              <a:rPr kumimoji="1" lang="ja-JP" altLang="en-US" sz="4000" b="1" dirty="0"/>
              <a:t>　等角でずっと進むと</a:t>
            </a:r>
            <a:r>
              <a:rPr kumimoji="1" lang="en-US" altLang="ja-JP" sz="4000" b="1" dirty="0"/>
              <a:t> Ⅰ</a:t>
            </a:r>
            <a:endParaRPr kumimoji="1" lang="ja-JP" altLang="en-US" sz="4000" b="1" dirty="0"/>
          </a:p>
        </p:txBody>
      </p:sp>
      <p:pic>
        <p:nvPicPr>
          <p:cNvPr id="1028" name="Picture 4" descr="Sphere Spirals, 1958 - M.C. Escher - WikiArt.org">
            <a:extLst>
              <a:ext uri="{FF2B5EF4-FFF2-40B4-BE49-F238E27FC236}">
                <a16:creationId xmlns:a16="http://schemas.microsoft.com/office/drawing/2014/main" id="{23679ED0-9160-EC1D-8728-AB9D7A7E1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1177131"/>
            <a:ext cx="5118100" cy="5140948"/>
          </a:xfrm>
          <a:prstGeom prst="rect">
            <a:avLst/>
          </a:prstGeom>
          <a:noFill/>
          <a:extLst>
            <a:ext uri="{909E8E84-426E-40DD-AFC4-6F175D3DCCD1}">
              <a14:hiddenFill xmlns:a14="http://schemas.microsoft.com/office/drawing/2010/main">
                <a:solidFill>
                  <a:srgbClr val="FFFFFF"/>
                </a:solidFill>
              </a14:hiddenFill>
            </a:ext>
          </a:extLst>
        </p:spPr>
      </p:pic>
      <p:sp>
        <p:nvSpPr>
          <p:cNvPr id="4" name="コンテンツ プレースホルダー 3">
            <a:extLst>
              <a:ext uri="{FF2B5EF4-FFF2-40B4-BE49-F238E27FC236}">
                <a16:creationId xmlns:a16="http://schemas.microsoft.com/office/drawing/2014/main" id="{E8F89564-E3AD-97F2-3D6F-10964EBBB0F6}"/>
              </a:ext>
            </a:extLst>
          </p:cNvPr>
          <p:cNvSpPr>
            <a:spLocks noGrp="1"/>
          </p:cNvSpPr>
          <p:nvPr>
            <p:ph idx="1"/>
          </p:nvPr>
        </p:nvSpPr>
        <p:spPr>
          <a:xfrm>
            <a:off x="838200" y="1825625"/>
            <a:ext cx="4559300" cy="4351338"/>
          </a:xfrm>
        </p:spPr>
        <p:txBody>
          <a:bodyPr/>
          <a:lstStyle/>
          <a:p>
            <a:endParaRPr kumimoji="1" lang="ja-JP" altLang="en-US" dirty="0"/>
          </a:p>
        </p:txBody>
      </p:sp>
    </p:spTree>
    <p:extLst>
      <p:ext uri="{BB962C8B-B14F-4D97-AF65-F5344CB8AC3E}">
        <p14:creationId xmlns:p14="http://schemas.microsoft.com/office/powerpoint/2010/main" val="328709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19F870-AD08-343E-6573-664760BF7242}"/>
              </a:ext>
            </a:extLst>
          </p:cNvPr>
          <p:cNvSpPr>
            <a:spLocks noGrp="1"/>
          </p:cNvSpPr>
          <p:nvPr>
            <p:ph type="title"/>
          </p:nvPr>
        </p:nvSpPr>
        <p:spPr/>
        <p:txBody>
          <a:bodyPr/>
          <a:lstStyle/>
          <a:p>
            <a:r>
              <a:rPr kumimoji="1" lang="en-US" altLang="ja-JP" sz="4400" b="1" dirty="0"/>
              <a:t>Escher </a:t>
            </a:r>
            <a:r>
              <a:rPr kumimoji="1" lang="ja-JP" altLang="en-US" sz="4400" b="1" dirty="0"/>
              <a:t>　等角でずっと進むと</a:t>
            </a:r>
            <a:r>
              <a:rPr kumimoji="1" lang="en-US" altLang="ja-JP" sz="4400" b="1" dirty="0"/>
              <a:t> Ⅱ</a:t>
            </a:r>
            <a:endParaRPr kumimoji="1" lang="ja-JP" altLang="en-US" dirty="0"/>
          </a:p>
        </p:txBody>
      </p:sp>
      <p:pic>
        <p:nvPicPr>
          <p:cNvPr id="2052" name="Picture 4" descr="Sphere Surface with Fish Poster by MC Escher | Fine Art America">
            <a:extLst>
              <a:ext uri="{FF2B5EF4-FFF2-40B4-BE49-F238E27FC236}">
                <a16:creationId xmlns:a16="http://schemas.microsoft.com/office/drawing/2014/main" id="{CA62303A-971A-62B6-826C-DAB207DF7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1627186"/>
            <a:ext cx="4589463" cy="4569065"/>
          </a:xfrm>
          <a:prstGeom prst="rect">
            <a:avLst/>
          </a:prstGeom>
          <a:noFill/>
          <a:extLst>
            <a:ext uri="{909E8E84-426E-40DD-AFC4-6F175D3DCCD1}">
              <a14:hiddenFill xmlns:a14="http://schemas.microsoft.com/office/drawing/2010/main">
                <a:solidFill>
                  <a:srgbClr val="FFFFFF"/>
                </a:solidFill>
              </a14:hiddenFill>
            </a:ext>
          </a:extLst>
        </p:spPr>
      </p:pic>
      <p:sp>
        <p:nvSpPr>
          <p:cNvPr id="4" name="コンテンツ プレースホルダー 3">
            <a:extLst>
              <a:ext uri="{FF2B5EF4-FFF2-40B4-BE49-F238E27FC236}">
                <a16:creationId xmlns:a16="http://schemas.microsoft.com/office/drawing/2014/main" id="{93202737-5232-8846-ED2C-3DE5C61467EF}"/>
              </a:ext>
            </a:extLst>
          </p:cNvPr>
          <p:cNvSpPr>
            <a:spLocks noGrp="1"/>
          </p:cNvSpPr>
          <p:nvPr>
            <p:ph idx="1"/>
          </p:nvPr>
        </p:nvSpPr>
        <p:spPr>
          <a:xfrm>
            <a:off x="838200" y="4851399"/>
            <a:ext cx="3441700" cy="1325564"/>
          </a:xfrm>
        </p:spPr>
        <p:txBody>
          <a:bodyPr/>
          <a:lstStyle/>
          <a:p>
            <a:endParaRPr kumimoji="1" lang="ja-JP" altLang="en-US" dirty="0"/>
          </a:p>
        </p:txBody>
      </p:sp>
    </p:spTree>
    <p:extLst>
      <p:ext uri="{BB962C8B-B14F-4D97-AF65-F5344CB8AC3E}">
        <p14:creationId xmlns:p14="http://schemas.microsoft.com/office/powerpoint/2010/main" val="360739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E324A-B180-90F6-541F-C7597669C47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D1A1584-E6F4-8BA4-3756-9DBAC168C4FC}"/>
              </a:ext>
            </a:extLst>
          </p:cNvPr>
          <p:cNvSpPr>
            <a:spLocks noGrp="1"/>
          </p:cNvSpPr>
          <p:nvPr>
            <p:ph idx="1"/>
          </p:nvPr>
        </p:nvSpPr>
        <p:spPr/>
        <p:txBody>
          <a:bodyPr/>
          <a:lstStyle/>
          <a:p>
            <a:endParaRPr kumimoji="1" lang="ja-JP" altLang="en-US"/>
          </a:p>
        </p:txBody>
      </p:sp>
      <p:pic>
        <p:nvPicPr>
          <p:cNvPr id="3074" name="Picture 2" descr="M.C. Escher, Proof of ‘Sphere Spirals’, October 1958 [Escher in Het Paleis, Den Haag. © The M.C. Escher Company, Baarn]">
            <a:extLst>
              <a:ext uri="{FF2B5EF4-FFF2-40B4-BE49-F238E27FC236}">
                <a16:creationId xmlns:a16="http://schemas.microsoft.com/office/drawing/2014/main" id="{C8B47693-CE80-2641-A327-54720C90D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9943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1366</Words>
  <Application>Microsoft Office PowerPoint</Application>
  <PresentationFormat>ワイド画面</PresentationFormat>
  <Paragraphs>74</Paragraphs>
  <Slides>19</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7" baseType="lpstr">
      <vt:lpstr>ヒラギノ角ゴ Pro W3</vt:lpstr>
      <vt:lpstr>游ゴシック</vt:lpstr>
      <vt:lpstr>游ゴシック Light</vt:lpstr>
      <vt:lpstr>游明朝</vt:lpstr>
      <vt:lpstr>Arial</vt:lpstr>
      <vt:lpstr>Times New Roman</vt:lpstr>
      <vt:lpstr>Office テーマ</vt:lpstr>
      <vt:lpstr>JS数式作成ﾂ-ﾙ</vt:lpstr>
      <vt:lpstr>数学と社会（地理）のコラボ</vt:lpstr>
      <vt:lpstr>モルワイデ図法  １９世紀にドイツのモルワイデが考案した図法です。 地球を楕円形にして、 北極/南極に近い地方の形のゆがみを少なくした図法ということが特徴です。主に分布図で使用されています。</vt:lpstr>
      <vt:lpstr>メルカトル図法 16世紀にフランドル（現在のベルギー）出身のゲラルドゥス・メルカトルが考えた地図です。地球儀を円筒に描いたものです。間違い</vt:lpstr>
      <vt:lpstr>正距方位図法 　図の中心から他の１地点を結ぶ直線が、図の中心からの正しい方位、最短経路を表し、図の中心からの距離を正しく求めることができます。図のように北極からみた地球の地図などがこれにあたります。 飛行機の最短経路や方位を見るために使われています</vt:lpstr>
      <vt:lpstr>等積図法</vt:lpstr>
      <vt:lpstr>正角(等角)図法 comformal projection</vt:lpstr>
      <vt:lpstr>Escher 　等角でずっと進むと Ⅰ</vt:lpstr>
      <vt:lpstr>Escher 　等角でずっと進むと Ⅱ</vt:lpstr>
      <vt:lpstr>PowerPoint プレゼンテーション</vt:lpstr>
      <vt:lpstr>Engel and Demon</vt:lpstr>
      <vt:lpstr>正角(等角)図法 　comformal mapping(projection)</vt:lpstr>
      <vt:lpstr>メルカトール　Gerardus Mercator</vt:lpstr>
      <vt:lpstr>メルカトール図法の原理</vt:lpstr>
      <vt:lpstr>メルカトール図法の原理</vt:lpstr>
      <vt:lpstr>積分で表した式　前ページの図から</vt:lpstr>
      <vt:lpstr>メルカトール図法は数値計算で実現された</vt:lpstr>
      <vt:lpstr>PowerPoint プレゼンテーション</vt:lpstr>
      <vt:lpstr>Bond’s conjecture(ボンドの予想)</vt:lpstr>
      <vt:lpstr>Bond’s conjecture(ボンドの予想 解決)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数学と社会（地理）のコラボ</dc:title>
  <dc:creator>Owner</dc:creator>
  <cp:lastModifiedBy>Owner</cp:lastModifiedBy>
  <cp:revision>22</cp:revision>
  <cp:lastPrinted>2022-06-16T12:39:33Z</cp:lastPrinted>
  <dcterms:created xsi:type="dcterms:W3CDTF">2022-02-19T23:15:28Z</dcterms:created>
  <dcterms:modified xsi:type="dcterms:W3CDTF">2022-06-18T03:55:51Z</dcterms:modified>
</cp:coreProperties>
</file>